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3" r:id="rId1"/>
  </p:sldMasterIdLst>
  <p:notesMasterIdLst>
    <p:notesMasterId r:id="rId27"/>
  </p:notesMasterIdLst>
  <p:sldIdLst>
    <p:sldId id="363" r:id="rId2"/>
    <p:sldId id="364" r:id="rId3"/>
    <p:sldId id="367" r:id="rId4"/>
    <p:sldId id="365" r:id="rId5"/>
    <p:sldId id="366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8" r:id="rId14"/>
    <p:sldId id="375" r:id="rId15"/>
    <p:sldId id="376" r:id="rId16"/>
    <p:sldId id="377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46110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 rt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11200" y="687750"/>
            <a:ext cx="5784900" cy="5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711200" y="1372506"/>
            <a:ext cx="7975499" cy="475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rtl="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rtl="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rtl="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rtl="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rtl="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rtl="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rtl="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rtl="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Site Technology TOI Fest </a:t>
            </a:r>
          </a:p>
          <a:p>
            <a:r>
              <a:rPr lang="en-US" dirty="0" smtClean="0"/>
              <a:t>Q1 2015 Celebration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From Keyword-based </a:t>
            </a:r>
            <a:r>
              <a:rPr lang="en-US" sz="3600" dirty="0"/>
              <a:t>S</a:t>
            </a:r>
            <a:r>
              <a:rPr lang="en-US" sz="3600" dirty="0" smtClean="0"/>
              <a:t>earch to Semantic Search, </a:t>
            </a:r>
            <a:br>
              <a:rPr lang="en-US" sz="3600" dirty="0" smtClean="0"/>
            </a:br>
            <a:r>
              <a:rPr lang="en-US" sz="3600" dirty="0" smtClean="0"/>
              <a:t>How Big Data Enables That?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428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78543"/>
            <a:ext cx="7886700" cy="4351199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dirty="0"/>
              <a:t>(Java)</a:t>
            </a:r>
          </a:p>
          <a:p>
            <a:pPr lvl="1"/>
            <a:r>
              <a:rPr lang="en-US" dirty="0"/>
              <a:t>Distribution of work (map)</a:t>
            </a:r>
          </a:p>
          <a:p>
            <a:pPr lvl="1"/>
            <a:r>
              <a:rPr lang="en-US" dirty="0"/>
              <a:t>Aggregation of work output (reduce)</a:t>
            </a:r>
          </a:p>
          <a:p>
            <a:r>
              <a:rPr lang="en-US" dirty="0" smtClean="0"/>
              <a:t> Hive</a:t>
            </a:r>
            <a:r>
              <a:rPr lang="en-US" dirty="0"/>
              <a:t>: SQL-like language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Sqoop</a:t>
            </a:r>
            <a:r>
              <a:rPr lang="en-US" dirty="0"/>
              <a:t>: Transfer of data between HDFS </a:t>
            </a:r>
            <a:r>
              <a:rPr lang="en-US" dirty="0" smtClean="0"/>
              <a:t>    and </a:t>
            </a:r>
            <a:r>
              <a:rPr lang="en-US" dirty="0"/>
              <a:t>relational </a:t>
            </a:r>
            <a:r>
              <a:rPr lang="en-US" dirty="0" smtClean="0"/>
              <a:t>DBs</a:t>
            </a:r>
          </a:p>
          <a:p>
            <a:r>
              <a:rPr lang="en-US" dirty="0" err="1"/>
              <a:t>Oozie</a:t>
            </a:r>
            <a:r>
              <a:rPr lang="en-US" dirty="0"/>
              <a:t>: Workflow management, scheduling  HDFS operations, </a:t>
            </a:r>
            <a:r>
              <a:rPr lang="en-US" dirty="0" err="1"/>
              <a:t>MapReduce</a:t>
            </a:r>
            <a:r>
              <a:rPr lang="en-US" dirty="0"/>
              <a:t>, Hive, </a:t>
            </a:r>
            <a:r>
              <a:rPr lang="en-US" dirty="0" err="1"/>
              <a:t>Sqoop</a:t>
            </a:r>
            <a:endParaRPr lang="en-US" dirty="0"/>
          </a:p>
          <a:p>
            <a:pPr marL="17780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Processing on Hadoop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0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Q2: Spark (Java, </a:t>
            </a:r>
            <a:r>
              <a:rPr lang="en-US" dirty="0" err="1"/>
              <a:t>Scala</a:t>
            </a:r>
            <a:r>
              <a:rPr lang="en-US" dirty="0"/>
              <a:t>, Python, etc.)</a:t>
            </a:r>
          </a:p>
          <a:p>
            <a:pPr lvl="1"/>
            <a:r>
              <a:rPr lang="en-US" dirty="0"/>
              <a:t>Will still support </a:t>
            </a:r>
            <a:r>
              <a:rPr lang="en-US" dirty="0" err="1"/>
              <a:t>MapReduce</a:t>
            </a:r>
            <a:r>
              <a:rPr lang="en-US" dirty="0"/>
              <a:t>, but Spark is the future.</a:t>
            </a:r>
          </a:p>
          <a:p>
            <a:pPr marL="1778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67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CB Semantic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216958"/>
            <a:ext cx="7886700" cy="1325700"/>
          </a:xfrm>
        </p:spPr>
        <p:txBody>
          <a:bodyPr/>
          <a:lstStyle/>
          <a:p>
            <a:pPr algn="ctr"/>
            <a:r>
              <a:rPr lang="en-US" dirty="0" smtClean="0"/>
              <a:t>Our Target</a:t>
            </a:r>
            <a:endParaRPr lang="en-US" dirty="0"/>
          </a:p>
        </p:txBody>
      </p:sp>
      <p:sp>
        <p:nvSpPr>
          <p:cNvPr id="7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756813"/>
            <a:ext cx="8229600" cy="4937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SzPct val="104166"/>
              <a:buFont typeface="Arial"/>
              <a:buChar char="•"/>
            </a:pPr>
            <a:r>
              <a:rPr lang="en-US" sz="2400" b="0" i="0" u="sng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User’s Query:  </a:t>
            </a:r>
            <a:r>
              <a:rPr lang="en-US" sz="25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5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50" b="0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machine learning research and development Portland, OR software engineer AND </a:t>
            </a:r>
            <a:r>
              <a:rPr lang="en-US" sz="1850" b="0" i="0" u="none" strike="noStrike" cap="none" baseline="0" dirty="0" err="1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hadoop</a:t>
            </a:r>
            <a:r>
              <a:rPr lang="en-US" sz="1850" b="0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 java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2"/>
              </a:spcBef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100000"/>
              <a:buFont typeface="Arial"/>
              <a:buChar char="•"/>
            </a:pPr>
            <a:r>
              <a:rPr lang="en-US" sz="2400" b="0" i="0" u="sng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Traditional Search Engine Parsing:</a:t>
            </a:r>
            <a:br>
              <a:rPr lang="en-US" sz="2400" b="0" i="0" u="sng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700" b="1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machine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research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 err="1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portland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US" sz="17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(</a:t>
            </a:r>
            <a:r>
              <a:rPr lang="en-US" sz="17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software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engineer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 err="1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hadoop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</a:p>
          <a:p>
            <a:pPr marL="0" marR="0" lvl="0" indent="0" algn="l" rtl="0">
              <a:lnSpc>
                <a:spcPct val="80000"/>
              </a:lnSpc>
              <a:spcBef>
                <a:spcPts val="31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100000"/>
              <a:buFont typeface="Arial"/>
              <a:buChar char="•"/>
            </a:pPr>
            <a:r>
              <a:rPr lang="en-US" sz="2400" b="0" i="0" u="sng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Ideal Parsing:</a:t>
            </a:r>
            <a:br>
              <a:rPr lang="en-US" sz="2400" b="0" i="0" u="sng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lang="en-US" sz="170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machine learning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AND  "</a:t>
            </a:r>
            <a:r>
              <a:rPr lang="en-US" sz="17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research and development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AND  "</a:t>
            </a:r>
            <a:r>
              <a:rPr lang="en-US" sz="170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Portland, OR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” AND  "</a:t>
            </a:r>
            <a:r>
              <a:rPr lang="en-US" sz="17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software engineer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AND </a:t>
            </a:r>
            <a:r>
              <a:rPr lang="en-US" sz="1700" b="1" i="0" u="none" strike="noStrike" cap="none" baseline="0" dirty="0" err="1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hadoop</a:t>
            </a:r>
            <a:r>
              <a:rPr lang="en-US" sz="17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7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</a:p>
          <a:p>
            <a:pPr marL="342900" marR="0" lvl="0" indent="-244475" algn="l" rtl="0">
              <a:lnSpc>
                <a:spcPct val="80000"/>
              </a:lnSpc>
              <a:spcBef>
                <a:spcPts val="310"/>
              </a:spcBef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buClr>
                <a:srgbClr val="FFFFFF"/>
              </a:buClr>
              <a:buSzPct val="100000"/>
              <a:buFont typeface="Arial"/>
              <a:buChar char="•"/>
            </a:pPr>
            <a:r>
              <a:rPr lang="en-US" sz="2400" b="0" i="0" u="sng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Semantically Enhanced Query: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("</a:t>
            </a:r>
            <a:r>
              <a:rPr lang="en-US" sz="185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machine learning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 "</a:t>
            </a:r>
            <a:r>
              <a:rPr lang="en-US" sz="185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computer vision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"</a:t>
            </a:r>
            <a:r>
              <a:rPr lang="en-US" sz="185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data mining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</a:t>
            </a:r>
            <a:r>
              <a:rPr lang="en-US" sz="1850" b="0" i="0" u="none" strike="noStrike" cap="none" baseline="0" dirty="0" err="1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matlab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 AND ("</a:t>
            </a:r>
            <a:r>
              <a:rPr lang="en-US" sz="185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research and development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 "</a:t>
            </a:r>
            <a:r>
              <a:rPr lang="en-US" sz="1850" b="0" i="0" u="none" strike="noStrike" cap="none" baseline="0" dirty="0" err="1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r&amp;d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") AND ("</a:t>
            </a:r>
            <a:r>
              <a:rPr lang="en-US" sz="185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Portland, OR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 "</a:t>
            </a:r>
            <a:r>
              <a:rPr lang="en-US" sz="185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Portland, Oregon</a:t>
            </a:r>
            <a:r>
              <a:rPr lang="en-US" sz="185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 AND ("</a:t>
            </a:r>
            <a:r>
              <a:rPr lang="en-US" sz="185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software engineer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 "</a:t>
            </a:r>
            <a:r>
              <a:rPr lang="en-US" sz="185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software developer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") AND (</a:t>
            </a:r>
            <a:r>
              <a:rPr lang="en-US" sz="1850" b="1" i="0" u="none" strike="noStrike" cap="none" baseline="0" dirty="0" err="1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hadoop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OR  "</a:t>
            </a:r>
            <a:r>
              <a:rPr lang="en-US" sz="185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big data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</a:t>
            </a:r>
            <a:r>
              <a:rPr lang="en-US" sz="1850" b="0" i="0" u="none" strike="noStrike" cap="none" baseline="0" dirty="0" err="1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hbase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185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hive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 AND (</a:t>
            </a:r>
            <a:r>
              <a:rPr lang="en-US" sz="1850" b="1" i="0" u="none" strike="noStrike" cap="none" baseline="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185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j2ee</a:t>
            </a:r>
            <a:r>
              <a:rPr lang="en-US" sz="185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9866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Abstract Model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Mine user search logs</a:t>
            </a:r>
            <a:r>
              <a:rPr lang="en-US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32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indent="0">
              <a:buNone/>
            </a:pPr>
            <a:endParaRPr lang="en-US" sz="32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smtClean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Collaborative Filtering</a:t>
            </a:r>
            <a:r>
              <a:rPr lang="en-US" sz="32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endParaRPr lang="en-US" sz="32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3200" dirty="0" smtClean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 Remove </a:t>
            </a:r>
            <a:r>
              <a:rPr lang="en-US" sz="3200" dirty="0">
                <a:solidFill>
                  <a:srgbClr val="F4A447"/>
                </a:solidFill>
                <a:latin typeface="Calibri"/>
                <a:ea typeface="Calibri"/>
                <a:cs typeface="Calibri"/>
                <a:sym typeface="Calibri"/>
              </a:rPr>
              <a:t>noise</a:t>
            </a:r>
            <a:r>
              <a:rPr lang="en-US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8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3"/>
          <p:cNvSpPr/>
          <p:nvPr/>
        </p:nvSpPr>
        <p:spPr>
          <a:xfrm>
            <a:off x="4014804" y="2793451"/>
            <a:ext cx="769004" cy="842020"/>
          </a:xfrm>
          <a:custGeom>
            <a:avLst/>
            <a:gdLst/>
            <a:ahLst/>
            <a:cxnLst/>
            <a:rect l="l" t="t" r="r" b="b"/>
            <a:pathLst>
              <a:path w="509502" h="482999">
                <a:moveTo>
                  <a:pt x="281945" y="0"/>
                </a:moveTo>
                <a:cubicBezTo>
                  <a:pt x="332358" y="0"/>
                  <a:pt x="382175" y="2462"/>
                  <a:pt x="431273" y="7267"/>
                </a:cubicBezTo>
                <a:lnTo>
                  <a:pt x="509502" y="18774"/>
                </a:lnTo>
                <a:lnTo>
                  <a:pt x="508384" y="22757"/>
                </a:lnTo>
                <a:cubicBezTo>
                  <a:pt x="465711" y="154983"/>
                  <a:pt x="403353" y="278852"/>
                  <a:pt x="324615" y="391178"/>
                </a:cubicBezTo>
                <a:lnTo>
                  <a:pt x="253371" y="482999"/>
                </a:lnTo>
                <a:lnTo>
                  <a:pt x="182127" y="391178"/>
                </a:lnTo>
                <a:cubicBezTo>
                  <a:pt x="142757" y="335015"/>
                  <a:pt x="107483" y="275966"/>
                  <a:pt x="76717" y="214430"/>
                </a:cubicBezTo>
                <a:lnTo>
                  <a:pt x="0" y="26774"/>
                </a:lnTo>
                <a:lnTo>
                  <a:pt x="132618" y="7267"/>
                </a:lnTo>
                <a:cubicBezTo>
                  <a:pt x="181715" y="2462"/>
                  <a:pt x="231532" y="0"/>
                  <a:pt x="281945" y="0"/>
                </a:cubicBezTo>
                <a:close/>
              </a:path>
            </a:pathLst>
          </a:custGeom>
          <a:solidFill>
            <a:schemeClr val="accent5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4" tIns="45698" rIns="91394" bIns="45698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39182" y="2079504"/>
            <a:ext cx="2266155" cy="1200284"/>
          </a:xfrm>
          <a:prstGeom prst="rect">
            <a:avLst/>
          </a:prstGeom>
          <a:noFill/>
        </p:spPr>
        <p:txBody>
          <a:bodyPr wrap="square" lIns="91394" tIns="45698" rIns="91394" bIns="45698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Job Seeker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Search Behavior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936" y="2074604"/>
            <a:ext cx="2266155" cy="1200284"/>
          </a:xfrm>
          <a:prstGeom prst="rect">
            <a:avLst/>
          </a:prstGeom>
          <a:noFill/>
        </p:spPr>
        <p:txBody>
          <a:bodyPr wrap="square" lIns="91394" tIns="45698" rIns="91394" bIns="45698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FF"/>
                </a:solidFill>
              </a:rPr>
              <a:t>Recruiter</a:t>
            </a:r>
          </a:p>
          <a:p>
            <a:pPr algn="ctr"/>
            <a:r>
              <a:rPr lang="en-US" sz="2400" b="1" dirty="0">
                <a:solidFill>
                  <a:srgbClr val="FFFFFF"/>
                </a:solidFill>
              </a:rPr>
              <a:t>Search Behavior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35944" y="4411023"/>
            <a:ext cx="2266155" cy="1200284"/>
          </a:xfrm>
          <a:prstGeom prst="rect">
            <a:avLst/>
          </a:prstGeom>
          <a:noFill/>
        </p:spPr>
        <p:txBody>
          <a:bodyPr wrap="square" lIns="91394" tIns="45698" rIns="91394" bIns="45698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FF"/>
                </a:solidFill>
              </a:rPr>
              <a:t>Content-based Filtering</a:t>
            </a:r>
          </a:p>
        </p:txBody>
      </p:sp>
      <p:sp>
        <p:nvSpPr>
          <p:cNvPr id="10" name="Oval 9"/>
          <p:cNvSpPr/>
          <p:nvPr/>
        </p:nvSpPr>
        <p:spPr>
          <a:xfrm>
            <a:off x="4014804" y="946363"/>
            <a:ext cx="3224914" cy="3262453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4" tIns="45698" rIns="91394" bIns="45698"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872258" y="2779797"/>
            <a:ext cx="3224914" cy="3262453"/>
          </a:xfrm>
          <a:prstGeom prst="ellipse">
            <a:avLst/>
          </a:prstGeom>
          <a:noFill/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4" tIns="45698" rIns="91394" bIns="45698"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58894" y="946363"/>
            <a:ext cx="3224914" cy="3262453"/>
          </a:xfrm>
          <a:prstGeom prst="ellipse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4" tIns="45698" rIns="91394" bIns="45698" rtlCol="0" anchor="ctr"/>
          <a:lstStyle/>
          <a:p>
            <a:pPr algn="ctr"/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50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5" y="358232"/>
            <a:ext cx="9031111" cy="57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034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PGMHD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5217" y="1999158"/>
            <a:ext cx="1735128" cy="679041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Java Developer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18051" y="2000660"/>
            <a:ext cx="1783902" cy="679041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.NET Developer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9923" y="1988085"/>
            <a:ext cx="1665977" cy="679041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Nurse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49423" y="2000660"/>
            <a:ext cx="1665977" cy="679041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Health Care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5217" y="3923107"/>
            <a:ext cx="1068739" cy="817365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Java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838500" y="3923107"/>
            <a:ext cx="1068739" cy="817365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J2EE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106893" y="3923107"/>
            <a:ext cx="1068739" cy="817365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C#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85553" y="3897957"/>
            <a:ext cx="1068739" cy="817365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Care giver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947212" y="3847656"/>
            <a:ext cx="1068739" cy="817365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RN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306235" y="3847656"/>
            <a:ext cx="1068739" cy="817365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Senior Home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4" name="Straight Arrow Connector 13"/>
          <p:cNvCxnSpPr>
            <a:stCxn id="4" idx="2"/>
            <a:endCxn id="8" idx="0"/>
          </p:cNvCxnSpPr>
          <p:nvPr/>
        </p:nvCxnSpPr>
        <p:spPr>
          <a:xfrm flipH="1">
            <a:off x="999587" y="2678199"/>
            <a:ext cx="333194" cy="12449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2"/>
            <a:endCxn id="9" idx="0"/>
          </p:cNvCxnSpPr>
          <p:nvPr/>
        </p:nvCxnSpPr>
        <p:spPr>
          <a:xfrm>
            <a:off x="1332781" y="2678199"/>
            <a:ext cx="1040089" cy="12449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10" idx="0"/>
          </p:cNvCxnSpPr>
          <p:nvPr/>
        </p:nvCxnSpPr>
        <p:spPr>
          <a:xfrm>
            <a:off x="1332781" y="2678199"/>
            <a:ext cx="2308482" cy="12449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57329" y="318119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2781" y="288838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15830" y="2734492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3</a:t>
            </a:r>
          </a:p>
        </p:txBody>
      </p:sp>
      <p:cxnSp>
        <p:nvCxnSpPr>
          <p:cNvPr id="20" name="Straight Arrow Connector 19"/>
          <p:cNvCxnSpPr>
            <a:stCxn id="5" idx="2"/>
          </p:cNvCxnSpPr>
          <p:nvPr/>
        </p:nvCxnSpPr>
        <p:spPr>
          <a:xfrm flipH="1">
            <a:off x="1332781" y="2679701"/>
            <a:ext cx="2177221" cy="133143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0" idx="0"/>
          </p:cNvCxnSpPr>
          <p:nvPr/>
        </p:nvCxnSpPr>
        <p:spPr>
          <a:xfrm>
            <a:off x="3510002" y="2679701"/>
            <a:ext cx="131261" cy="124340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30051" y="2895864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60802" y="305964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50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24" name="Straight Arrow Connector 23"/>
          <p:cNvCxnSpPr>
            <a:stCxn id="6" idx="2"/>
            <a:endCxn id="11" idx="0"/>
          </p:cNvCxnSpPr>
          <p:nvPr/>
        </p:nvCxnSpPr>
        <p:spPr>
          <a:xfrm flipH="1">
            <a:off x="5019923" y="2667126"/>
            <a:ext cx="832989" cy="1230831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2"/>
            <a:endCxn id="12" idx="0"/>
          </p:cNvCxnSpPr>
          <p:nvPr/>
        </p:nvCxnSpPr>
        <p:spPr>
          <a:xfrm>
            <a:off x="5852912" y="2667126"/>
            <a:ext cx="628670" cy="118053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flipH="1">
            <a:off x="5554292" y="2927015"/>
            <a:ext cx="45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50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30146" y="3049752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100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28" name="Straight Arrow Connector 27"/>
          <p:cNvCxnSpPr>
            <a:stCxn id="7" idx="2"/>
            <a:endCxn id="11" idx="7"/>
          </p:cNvCxnSpPr>
          <p:nvPr/>
        </p:nvCxnSpPr>
        <p:spPr>
          <a:xfrm flipH="1">
            <a:off x="5397779" y="2679701"/>
            <a:ext cx="2684633" cy="133795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</p:cNvCxnSpPr>
          <p:nvPr/>
        </p:nvCxnSpPr>
        <p:spPr>
          <a:xfrm>
            <a:off x="8082412" y="2679701"/>
            <a:ext cx="0" cy="124340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854357" y="2876715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082412" y="335604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15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32" name="Straight Arrow Connector 31"/>
          <p:cNvCxnSpPr>
            <a:endCxn id="8" idx="4"/>
          </p:cNvCxnSpPr>
          <p:nvPr/>
        </p:nvCxnSpPr>
        <p:spPr>
          <a:xfrm flipH="1" flipV="1">
            <a:off x="999587" y="4740472"/>
            <a:ext cx="142257" cy="62874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9" idx="4"/>
          </p:cNvCxnSpPr>
          <p:nvPr/>
        </p:nvCxnSpPr>
        <p:spPr>
          <a:xfrm flipV="1">
            <a:off x="1141844" y="4740472"/>
            <a:ext cx="1231026" cy="62874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8" idx="5"/>
          </p:cNvCxnSpPr>
          <p:nvPr/>
        </p:nvCxnSpPr>
        <p:spPr>
          <a:xfrm flipH="1" flipV="1">
            <a:off x="1377443" y="4620772"/>
            <a:ext cx="995427" cy="74844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0" idx="4"/>
          </p:cNvCxnSpPr>
          <p:nvPr/>
        </p:nvCxnSpPr>
        <p:spPr>
          <a:xfrm flipV="1">
            <a:off x="2372870" y="4740472"/>
            <a:ext cx="1268393" cy="628741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" idx="2"/>
            <a:endCxn id="10" idx="0"/>
          </p:cNvCxnSpPr>
          <p:nvPr/>
        </p:nvCxnSpPr>
        <p:spPr>
          <a:xfrm flipH="1">
            <a:off x="3641263" y="2667126"/>
            <a:ext cx="2211649" cy="125598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27740" y="288838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19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2" grpId="0"/>
      <p:bldP spid="22" grpId="1"/>
      <p:bldP spid="23" grpId="0"/>
      <p:bldP spid="23" grpId="1"/>
      <p:bldP spid="26" grpId="0"/>
      <p:bldP spid="26" grpId="1"/>
      <p:bldP spid="26" grpId="2"/>
      <p:bldP spid="27" grpId="0"/>
      <p:bldP spid="27" grpId="1"/>
      <p:bldP spid="27" grpId="2"/>
      <p:bldP spid="30" grpId="0"/>
      <p:bldP spid="31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3"/>
          <p:cNvSpPr txBox="1">
            <a:spLocks noGrp="1"/>
          </p:cNvSpPr>
          <p:nvPr>
            <p:ph type="body" idx="1"/>
          </p:nvPr>
        </p:nvSpPr>
        <p:spPr>
          <a:xfrm>
            <a:off x="354918" y="411534"/>
            <a:ext cx="8714999" cy="527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FFFF"/>
              </a:buClr>
              <a:buSzPct val="66666"/>
              <a:buNone/>
            </a:pP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600" b="0" i="0" u="none" strike="noStrike" cap="none" baseline="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-US" sz="1600" b="0" i="0" u="none" strike="noStrike" cap="none" baseline="0" dirty="0" smtClean="0">
                <a:solidFill>
                  <a:srgbClr val="538CD5"/>
                </a:solidFill>
                <a:latin typeface="Arial"/>
                <a:ea typeface="Arial"/>
                <a:cs typeface="Arial"/>
                <a:sym typeface="Arial"/>
              </a:rPr>
              <a:t>Map</a:t>
            </a:r>
            <a:r>
              <a:rPr lang="en-US" sz="1600" b="0" i="0" u="none" strike="noStrike" cap="none" baseline="0" dirty="0">
                <a:solidFill>
                  <a:srgbClr val="538CD5"/>
                </a:solidFill>
                <a:latin typeface="Arial"/>
                <a:ea typeface="Arial"/>
                <a:cs typeface="Arial"/>
                <a:sym typeface="Arial"/>
              </a:rPr>
              <a:t>/Reduce 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job which </a:t>
            </a:r>
            <a:r>
              <a:rPr lang="en-US" sz="1600" dirty="0">
                <a:solidFill>
                  <a:srgbClr val="FFFFFF"/>
                </a:solidFill>
              </a:rPr>
              <a:t>finds and scores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 baseline="0" dirty="0">
                <a:solidFill>
                  <a:srgbClr val="558ED5"/>
                </a:solidFill>
                <a:latin typeface="Arial"/>
                <a:ea typeface="Arial"/>
                <a:cs typeface="Arial"/>
                <a:sym typeface="Arial"/>
              </a:rPr>
              <a:t>similar searches run for the same users</a:t>
            </a:r>
          </a:p>
          <a:p>
            <a:pPr marL="742950" marR="0" lvl="1" indent="-23495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○"/>
            </a:pP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Jane searched for “</a:t>
            </a:r>
            <a:r>
              <a:rPr lang="en-US" sz="1600" b="0" i="0" u="none" strike="noStrike" cap="none" baseline="0" dirty="0">
                <a:solidFill>
                  <a:srgbClr val="F4A447"/>
                </a:solidFill>
                <a:latin typeface="Arial"/>
                <a:ea typeface="Arial"/>
                <a:cs typeface="Arial"/>
                <a:sym typeface="Arial"/>
              </a:rPr>
              <a:t>registered nurse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 and “</a:t>
            </a:r>
            <a:r>
              <a:rPr lang="en-US" sz="1600" b="0" i="0" u="none" strike="noStrike" cap="none" baseline="0" dirty="0">
                <a:solidFill>
                  <a:srgbClr val="F79646"/>
                </a:solidFill>
                <a:latin typeface="Arial"/>
                <a:ea typeface="Arial"/>
                <a:cs typeface="Arial"/>
                <a:sym typeface="Arial"/>
              </a:rPr>
              <a:t>r.n.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 and “</a:t>
            </a:r>
            <a:r>
              <a:rPr lang="en-US" sz="1600" dirty="0">
                <a:solidFill>
                  <a:srgbClr val="F79646"/>
                </a:solidFill>
              </a:rPr>
              <a:t>nurse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”.</a:t>
            </a:r>
          </a:p>
          <a:p>
            <a:pPr marL="742950" marR="0" lvl="1" indent="-234950" algn="l" rtl="0">
              <a:spcBef>
                <a:spcPts val="320"/>
              </a:spcBef>
              <a:buClr>
                <a:schemeClr val="lt1"/>
              </a:buClr>
              <a:buSzPct val="100000"/>
              <a:buFont typeface="Arial"/>
              <a:buChar char="○"/>
            </a:pP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Zeke searched for “</a:t>
            </a:r>
            <a:r>
              <a:rPr lang="en-US" sz="1600" b="0" i="0" u="none" strike="noStrike" cap="none" baseline="0" dirty="0">
                <a:solidFill>
                  <a:srgbClr val="558ED5"/>
                </a:solidFill>
                <a:latin typeface="Arial"/>
                <a:ea typeface="Arial"/>
                <a:cs typeface="Arial"/>
                <a:sym typeface="Arial"/>
              </a:rPr>
              <a:t>java developer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 and “</a:t>
            </a:r>
            <a:r>
              <a:rPr lang="en-US" sz="1600" b="0" i="0" u="none" strike="noStrike" cap="none" baseline="0" dirty="0" err="1">
                <a:solidFill>
                  <a:srgbClr val="558ED5"/>
                </a:solidFill>
                <a:latin typeface="Arial"/>
                <a:ea typeface="Arial"/>
                <a:cs typeface="Arial"/>
                <a:sym typeface="Arial"/>
              </a:rPr>
              <a:t>scala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 and “</a:t>
            </a:r>
            <a:r>
              <a:rPr lang="en-US" sz="1600" b="0" i="0" u="none" strike="noStrike" cap="none" baseline="0" dirty="0" err="1">
                <a:solidFill>
                  <a:srgbClr val="558ED5"/>
                </a:solidFill>
                <a:latin typeface="Arial"/>
                <a:ea typeface="Arial"/>
                <a:cs typeface="Arial"/>
                <a:sym typeface="Arial"/>
              </a:rPr>
              <a:t>jvm</a:t>
            </a:r>
            <a:r>
              <a:rPr lang="en-US" sz="1600" b="0" i="0" u="none" strike="noStrike" cap="none" baseline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 and </a:t>
            </a:r>
            <a:r>
              <a:rPr lang="en-US" sz="1600" dirty="0">
                <a:solidFill>
                  <a:srgbClr val="FFFFFF"/>
                </a:solidFill>
              </a:rPr>
              <a:t>“</a:t>
            </a:r>
            <a:r>
              <a:rPr lang="en-US" sz="1600" dirty="0">
                <a:solidFill>
                  <a:srgbClr val="558ED5"/>
                </a:solidFill>
              </a:rPr>
              <a:t>j2ee</a:t>
            </a:r>
            <a:r>
              <a:rPr lang="en-US" sz="1600" dirty="0">
                <a:solidFill>
                  <a:srgbClr val="FFFFFF"/>
                </a:solidFill>
              </a:rPr>
              <a:t>”</a:t>
            </a:r>
          </a:p>
          <a:p>
            <a:pPr marR="0" lvl="0" algn="l" rtl="0">
              <a:spcBef>
                <a:spcPts val="320"/>
              </a:spcBef>
              <a:buNone/>
            </a:pPr>
            <a:endParaRPr sz="1600" dirty="0">
              <a:solidFill>
                <a:srgbClr val="FFFFFF"/>
              </a:solidFill>
            </a:endParaRPr>
          </a:p>
          <a:p>
            <a:pPr marR="0" lvl="0" algn="l" rtl="0">
              <a:spcBef>
                <a:spcPts val="320"/>
              </a:spcBef>
              <a:buNone/>
            </a:pPr>
            <a:endParaRPr sz="1000" i="1" dirty="0">
              <a:solidFill>
                <a:srgbClr val="EFEFEF"/>
              </a:solidFill>
            </a:endParaRPr>
          </a:p>
        </p:txBody>
      </p:sp>
      <p:pic>
        <p:nvPicPr>
          <p:cNvPr id="23" name="Shape 16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559943"/>
            <a:ext cx="9143999" cy="4747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08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Similarity Scores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Co-Occurrence Score</a:t>
            </a:r>
          </a:p>
          <a:p>
            <a:r>
              <a:rPr lang="en-US" dirty="0"/>
              <a:t> </a:t>
            </a:r>
            <a:r>
              <a:rPr lang="en-US" dirty="0" smtClean="0"/>
              <a:t>Point-wise Mutual Information Score</a:t>
            </a:r>
          </a:p>
          <a:p>
            <a:r>
              <a:rPr lang="en-US" dirty="0"/>
              <a:t> </a:t>
            </a:r>
            <a:r>
              <a:rPr lang="en-US" dirty="0" smtClean="0"/>
              <a:t>Probabilistic Based Similarity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70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Introduction</a:t>
            </a:r>
          </a:p>
          <a:p>
            <a:r>
              <a:rPr lang="en-US" dirty="0"/>
              <a:t> </a:t>
            </a:r>
            <a:r>
              <a:rPr lang="en-US" dirty="0" smtClean="0"/>
              <a:t>Required Data Sources</a:t>
            </a:r>
          </a:p>
          <a:p>
            <a:r>
              <a:rPr lang="en-US" dirty="0"/>
              <a:t> </a:t>
            </a:r>
            <a:r>
              <a:rPr lang="en-US" dirty="0" smtClean="0"/>
              <a:t>Big Data Platform</a:t>
            </a:r>
          </a:p>
          <a:p>
            <a:r>
              <a:rPr lang="en-US" dirty="0"/>
              <a:t> </a:t>
            </a:r>
            <a:r>
              <a:rPr lang="en-US" dirty="0" smtClean="0"/>
              <a:t>Semantic Search at CB</a:t>
            </a:r>
          </a:p>
          <a:p>
            <a:r>
              <a:rPr lang="en-US" dirty="0"/>
              <a:t> </a:t>
            </a:r>
            <a:r>
              <a:rPr lang="en-US" dirty="0" smtClean="0"/>
              <a:t>Future Work and 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316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214" y="-174050"/>
            <a:ext cx="7886700" cy="1325700"/>
          </a:xfrm>
        </p:spPr>
        <p:txBody>
          <a:bodyPr/>
          <a:lstStyle/>
          <a:p>
            <a:pPr algn="ctr"/>
            <a:r>
              <a:rPr lang="en-US" dirty="0" smtClean="0"/>
              <a:t>Sample Results</a:t>
            </a:r>
            <a:endParaRPr lang="en-US" dirty="0"/>
          </a:p>
        </p:txBody>
      </p:sp>
      <p:grpSp>
        <p:nvGrpSpPr>
          <p:cNvPr id="4" name="Shape 188"/>
          <p:cNvGrpSpPr/>
          <p:nvPr/>
        </p:nvGrpSpPr>
        <p:grpSpPr>
          <a:xfrm>
            <a:off x="335974" y="971574"/>
            <a:ext cx="8636001" cy="1214782"/>
            <a:chOff x="309216" y="1921573"/>
            <a:chExt cx="8636001" cy="1214782"/>
          </a:xfrm>
        </p:grpSpPr>
        <p:sp>
          <p:nvSpPr>
            <p:cNvPr id="5" name="Shape 189"/>
            <p:cNvSpPr/>
            <p:nvPr/>
          </p:nvSpPr>
          <p:spPr>
            <a:xfrm>
              <a:off x="309216" y="1921573"/>
              <a:ext cx="8636001" cy="1214782"/>
            </a:xfrm>
            <a:prstGeom prst="rect">
              <a:avLst/>
            </a:prstGeom>
            <a:solidFill>
              <a:schemeClr val="lt1"/>
            </a:solidFill>
            <a:ln w="9525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Shape 190"/>
            <p:cNvSpPr txBox="1"/>
            <p:nvPr/>
          </p:nvSpPr>
          <p:spPr>
            <a:xfrm>
              <a:off x="523456" y="2252657"/>
              <a:ext cx="8421760" cy="32487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800" b="1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Cashier</a:t>
              </a:r>
              <a:r>
                <a:rPr lang="en-US" sz="28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=&gt; </a:t>
              </a:r>
              <a:r>
                <a:rPr lang="en-US" sz="24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retail, retail cashier, customer service, cashiers</a:t>
              </a:r>
            </a:p>
          </p:txBody>
        </p:sp>
      </p:grpSp>
      <p:grpSp>
        <p:nvGrpSpPr>
          <p:cNvPr id="7" name="Shape 191"/>
          <p:cNvGrpSpPr/>
          <p:nvPr/>
        </p:nvGrpSpPr>
        <p:grpSpPr>
          <a:xfrm>
            <a:off x="334379" y="2274950"/>
            <a:ext cx="8636001" cy="1214782"/>
            <a:chOff x="309216" y="1921573"/>
            <a:chExt cx="8636001" cy="1214782"/>
          </a:xfrm>
        </p:grpSpPr>
        <p:sp>
          <p:nvSpPr>
            <p:cNvPr id="8" name="Shape 192"/>
            <p:cNvSpPr/>
            <p:nvPr/>
          </p:nvSpPr>
          <p:spPr>
            <a:xfrm>
              <a:off x="309216" y="1921573"/>
              <a:ext cx="8636001" cy="1214782"/>
            </a:xfrm>
            <a:prstGeom prst="rect">
              <a:avLst/>
            </a:prstGeom>
            <a:solidFill>
              <a:schemeClr val="lt1"/>
            </a:solidFill>
            <a:ln w="9525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Shape 193"/>
            <p:cNvSpPr txBox="1"/>
            <p:nvPr/>
          </p:nvSpPr>
          <p:spPr>
            <a:xfrm>
              <a:off x="523456" y="2252657"/>
              <a:ext cx="8421760" cy="52321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800" b="1" i="0" u="none" strike="noStrike" cap="none" baseline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CDL</a:t>
              </a:r>
              <a:r>
                <a:rPr lang="en-US" sz="2800" b="0" i="0" u="none" strike="noStrike" cap="none" baseline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=&gt; </a:t>
              </a:r>
              <a:r>
                <a:rPr lang="en-US" sz="2400" b="0" i="0" u="none" strike="noStrike" cap="none" baseline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cdl driver, cdl a, driver</a:t>
              </a:r>
            </a:p>
          </p:txBody>
        </p:sp>
      </p:grpSp>
      <p:grpSp>
        <p:nvGrpSpPr>
          <p:cNvPr id="10" name="Shape 194"/>
          <p:cNvGrpSpPr/>
          <p:nvPr/>
        </p:nvGrpSpPr>
        <p:grpSpPr>
          <a:xfrm>
            <a:off x="334379" y="3575961"/>
            <a:ext cx="8834774" cy="1214782"/>
            <a:chOff x="472668" y="4103717"/>
            <a:chExt cx="8834774" cy="1214782"/>
          </a:xfrm>
        </p:grpSpPr>
        <p:sp>
          <p:nvSpPr>
            <p:cNvPr id="11" name="Shape 195"/>
            <p:cNvSpPr/>
            <p:nvPr/>
          </p:nvSpPr>
          <p:spPr>
            <a:xfrm>
              <a:off x="472668" y="4103717"/>
              <a:ext cx="8636001" cy="1214782"/>
            </a:xfrm>
            <a:prstGeom prst="rect">
              <a:avLst/>
            </a:prstGeom>
            <a:solidFill>
              <a:schemeClr val="lt1"/>
            </a:solidFill>
            <a:ln w="9525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Shape 196"/>
            <p:cNvSpPr txBox="1"/>
            <p:nvPr/>
          </p:nvSpPr>
          <p:spPr>
            <a:xfrm>
              <a:off x="885682" y="4401671"/>
              <a:ext cx="8421760" cy="52321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800" b="1" i="0" u="none" strike="noStrike" cap="none" baseline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 Scientist </a:t>
              </a:r>
              <a:r>
                <a:rPr lang="en-US" sz="2800" b="0" i="0" u="none" strike="noStrike" cap="none" baseline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=&gt; </a:t>
              </a:r>
              <a:r>
                <a:rPr lang="en-US" sz="2400" b="0" i="0" u="none" strike="noStrike" cap="none" baseline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machine learning, big data</a:t>
              </a:r>
            </a:p>
          </p:txBody>
        </p:sp>
      </p:grpSp>
      <p:grpSp>
        <p:nvGrpSpPr>
          <p:cNvPr id="13" name="Shape 197"/>
          <p:cNvGrpSpPr/>
          <p:nvPr/>
        </p:nvGrpSpPr>
        <p:grpSpPr>
          <a:xfrm>
            <a:off x="349075" y="4855971"/>
            <a:ext cx="8636100" cy="1359899"/>
            <a:chOff x="349075" y="5252348"/>
            <a:chExt cx="8636100" cy="1359899"/>
          </a:xfrm>
        </p:grpSpPr>
        <p:sp>
          <p:nvSpPr>
            <p:cNvPr id="14" name="Shape 198"/>
            <p:cNvSpPr/>
            <p:nvPr/>
          </p:nvSpPr>
          <p:spPr>
            <a:xfrm>
              <a:off x="349075" y="5252348"/>
              <a:ext cx="8636100" cy="1359899"/>
            </a:xfrm>
            <a:prstGeom prst="rect">
              <a:avLst/>
            </a:prstGeom>
            <a:solidFill>
              <a:schemeClr val="lt1"/>
            </a:solidFill>
            <a:ln w="9525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" name="Shape 199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2413375" y="5278550"/>
              <a:ext cx="4676775" cy="12192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3420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75"/>
            <a:ext cx="7886700" cy="1325700"/>
          </a:xfrm>
        </p:spPr>
        <p:txBody>
          <a:bodyPr/>
          <a:lstStyle/>
          <a:p>
            <a:pPr algn="ctr"/>
            <a:r>
              <a:rPr lang="en-US" dirty="0" smtClean="0"/>
              <a:t>Special Cases</a:t>
            </a:r>
            <a:endParaRPr lang="en-US" dirty="0"/>
          </a:p>
        </p:txBody>
      </p:sp>
      <p:sp>
        <p:nvSpPr>
          <p:cNvPr id="4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028442"/>
            <a:ext cx="8229600" cy="52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en-US" sz="3000" b="0" i="0" u="none" strike="noStrike" cap="none" baseline="0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0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Synonyms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:                </a:t>
            </a:r>
            <a:r>
              <a:rPr lang="en-US" sz="2400" b="0" i="0" u="none" strike="noStrike" cap="none" baseline="0" dirty="0" err="1">
                <a:solidFill>
                  <a:srgbClr val="F79646"/>
                </a:solidFill>
                <a:latin typeface="Arial"/>
                <a:ea typeface="Arial"/>
                <a:cs typeface="Arial"/>
                <a:sym typeface="Arial"/>
                <a:rtl val="0"/>
              </a:rPr>
              <a:t>cpa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=&gt; </a:t>
            </a:r>
            <a:r>
              <a:rPr lang="en-US" sz="2000" b="0" i="0" u="none" strike="noStrike" cap="none" baseline="0" dirty="0">
                <a:solidFill>
                  <a:srgbClr val="538CD5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Certified Public Accountant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2400" dirty="0">
                <a:solidFill>
                  <a:schemeClr val="lt1"/>
                </a:solidFill>
                <a:rtl val="0"/>
              </a:rPr>
              <a:t>                                           </a:t>
            </a:r>
            <a:r>
              <a:rPr lang="en-US" sz="2400" dirty="0" err="1">
                <a:solidFill>
                  <a:srgbClr val="F79646"/>
                </a:solidFill>
                <a:rtl val="0"/>
              </a:rPr>
              <a:t>rn</a:t>
            </a:r>
            <a:r>
              <a:rPr lang="en-US" sz="2400" dirty="0">
                <a:solidFill>
                  <a:schemeClr val="lt1"/>
                </a:solidFill>
                <a:rtl val="0"/>
              </a:rPr>
              <a:t>   =&gt; </a:t>
            </a:r>
            <a:r>
              <a:rPr lang="en-US" sz="2200" dirty="0">
                <a:solidFill>
                  <a:srgbClr val="538CD5"/>
                </a:solidFill>
                <a:rtl val="0"/>
              </a:rPr>
              <a:t>Registered Nurse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                                        </a:t>
            </a:r>
            <a:b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                                         </a:t>
            </a:r>
            <a:r>
              <a:rPr lang="en-US" sz="2400" b="0" i="0" u="none" strike="noStrike" cap="none" baseline="0" dirty="0">
                <a:solidFill>
                  <a:srgbClr val="F79646"/>
                </a:solidFill>
                <a:latin typeface="Arial"/>
                <a:ea typeface="Arial"/>
                <a:cs typeface="Arial"/>
                <a:sym typeface="Arial"/>
                <a:rtl val="0"/>
              </a:rPr>
              <a:t>r.n.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=&gt; </a:t>
            </a:r>
            <a:r>
              <a:rPr lang="en-US" sz="2200" b="0" i="0" u="none" strike="noStrike" cap="none" baseline="0" dirty="0">
                <a:solidFill>
                  <a:srgbClr val="538CD5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Registered Nurse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/>
            </a:r>
            <a:b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/>
            </a:r>
            <a:b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endParaRPr lang="en-US" sz="3000" b="0" i="0" u="none" strike="noStrike" cap="none" baseline="0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0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Ambiguous 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Terms*:  </a:t>
            </a:r>
            <a:r>
              <a:rPr lang="en-US" sz="2400" b="0" i="0" u="none" strike="noStrike" cap="none" baseline="0" dirty="0">
                <a:solidFill>
                  <a:srgbClr val="F79646"/>
                </a:solidFill>
                <a:latin typeface="Arial"/>
                <a:ea typeface="Arial"/>
                <a:cs typeface="Arial"/>
                <a:sym typeface="Arial"/>
                <a:rtl val="0"/>
              </a:rPr>
              <a:t>driver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=&gt; </a:t>
            </a:r>
            <a:r>
              <a:rPr lang="en-US" sz="2400" b="0" i="0" u="none" strike="noStrike" cap="none" baseline="0" dirty="0">
                <a:solidFill>
                  <a:srgbClr val="538CD5"/>
                </a:solidFill>
                <a:latin typeface="Arial"/>
                <a:ea typeface="Arial"/>
                <a:cs typeface="Arial"/>
                <a:sym typeface="Arial"/>
                <a:rtl val="0"/>
              </a:rPr>
              <a:t>driver (trucking)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 </a:t>
            </a:r>
            <a:r>
              <a:rPr lang="en-US" sz="19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~80%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/>
            </a:r>
            <a:b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                                        </a:t>
            </a:r>
            <a:r>
              <a:rPr lang="en-US" sz="2400" b="0" i="0" u="none" strike="noStrike" cap="none" baseline="0" dirty="0">
                <a:solidFill>
                  <a:srgbClr val="F79646"/>
                </a:solidFill>
                <a:latin typeface="Arial"/>
                <a:ea typeface="Arial"/>
                <a:cs typeface="Arial"/>
                <a:sym typeface="Arial"/>
                <a:rtl val="0"/>
              </a:rPr>
              <a:t>driver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=&gt; </a:t>
            </a:r>
            <a:r>
              <a:rPr lang="en-US" sz="2400" b="0" i="0" u="none" strike="noStrike" cap="none" baseline="0" dirty="0">
                <a:solidFill>
                  <a:srgbClr val="538CD5"/>
                </a:solidFill>
                <a:latin typeface="Arial"/>
                <a:ea typeface="Arial"/>
                <a:cs typeface="Arial"/>
                <a:sym typeface="Arial"/>
                <a:rtl val="0"/>
              </a:rPr>
              <a:t>driver (software)</a:t>
            </a:r>
            <a:r>
              <a:rPr lang="en-US" sz="2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</a:t>
            </a:r>
            <a:r>
              <a:rPr lang="en-US" sz="19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>~20%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  <a:t/>
            </a:r>
            <a:br>
              <a:rPr lang="en-US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3673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90825"/>
            <a:ext cx="7886700" cy="4351199"/>
          </a:xfrm>
        </p:spPr>
        <p:txBody>
          <a:bodyPr/>
          <a:lstStyle/>
          <a:p>
            <a:r>
              <a:rPr lang="en-US" dirty="0" smtClean="0"/>
              <a:t> Semantic Search focuses on understanding the meaning behind the search keywords.</a:t>
            </a:r>
          </a:p>
          <a:p>
            <a:r>
              <a:rPr lang="en-US" dirty="0"/>
              <a:t> </a:t>
            </a:r>
            <a:r>
              <a:rPr lang="en-US" dirty="0" smtClean="0"/>
              <a:t>Semantic Search at CB was enabled by implementing a workflow that analyzes billions of search logs using the Big Data platform.</a:t>
            </a:r>
          </a:p>
          <a:p>
            <a:r>
              <a:rPr lang="en-US" dirty="0"/>
              <a:t> </a:t>
            </a:r>
            <a:r>
              <a:rPr lang="en-US" dirty="0" smtClean="0"/>
              <a:t>The workflow runs continuously to handle any manually </a:t>
            </a:r>
            <a:r>
              <a:rPr lang="en-US" dirty="0" err="1" smtClean="0"/>
              <a:t>curation</a:t>
            </a:r>
            <a:r>
              <a:rPr lang="en-US" dirty="0" smtClean="0"/>
              <a:t> proposed by data analysts in near-real-time manner.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65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Conclusions and Future 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plan to start using Spark to analyze the queries we received in real time.</a:t>
            </a:r>
          </a:p>
          <a:p>
            <a:pPr marL="177800" indent="0">
              <a:buNone/>
            </a:pPr>
            <a:endParaRPr lang="en-US" dirty="0" smtClean="0"/>
          </a:p>
          <a:p>
            <a:r>
              <a:rPr lang="en-US" dirty="0" smtClean="0"/>
              <a:t>We plan to use semantic search API intensively in our recommendation engine to improve the quality of the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61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9455"/>
            <a:ext cx="7886700" cy="1325700"/>
          </a:xfrm>
        </p:spPr>
        <p:txBody>
          <a:bodyPr/>
          <a:lstStyle/>
          <a:p>
            <a:pPr algn="ctr"/>
            <a:r>
              <a:rPr lang="en-US" dirty="0" smtClean="0"/>
              <a:t>Acknowledgment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I would like to thank Trey Grainger for his continuous support to make semantic search possible and for providing the content of this presentation.</a:t>
            </a:r>
          </a:p>
          <a:p>
            <a:r>
              <a:rPr lang="en-US" dirty="0"/>
              <a:t> </a:t>
            </a:r>
            <a:r>
              <a:rPr lang="en-US" dirty="0" smtClean="0"/>
              <a:t>I would like to thank the Search Relevancy and Recommendations team who take the responsibility to build the API for this semantic search to make it useful.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46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Publication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r>
              <a:rPr lang="en-US" dirty="0" err="1" smtClean="0"/>
              <a:t>Crowdsourced</a:t>
            </a:r>
            <a:r>
              <a:rPr lang="en-US" dirty="0" smtClean="0"/>
              <a:t> </a:t>
            </a:r>
            <a:r>
              <a:rPr lang="en-US" dirty="0"/>
              <a:t>query augmentation through semantic discovery of domain-specific </a:t>
            </a:r>
            <a:r>
              <a:rPr lang="en-US" dirty="0" smtClean="0"/>
              <a:t>jargon, IEEE Big Data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8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5792"/>
            <a:ext cx="7886700" cy="1325700"/>
          </a:xfrm>
        </p:spPr>
        <p:txBody>
          <a:bodyPr/>
          <a:lstStyle/>
          <a:p>
            <a:pPr algn="ctr"/>
            <a:r>
              <a:rPr lang="en-US" dirty="0" smtClean="0"/>
              <a:t>Keyword-based Search</a:t>
            </a:r>
            <a:endParaRPr lang="en-US" dirty="0"/>
          </a:p>
        </p:txBody>
      </p:sp>
      <p:sp>
        <p:nvSpPr>
          <p:cNvPr id="5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948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39725" algn="l" rtl="0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Traditional search engines (i.e. </a:t>
            </a:r>
            <a:r>
              <a:rPr lang="en-US" sz="2000" b="0" i="0" u="none" strike="noStrike" cap="none" baseline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Lucene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0" i="0" u="none" strike="noStrike" cap="none" baseline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Solr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0" i="0" u="none" strike="noStrike" cap="none" baseline="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Elasticsearch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 tokenize text and find documents containing those tokens and linguistic variations: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340"/>
              </a:spcBef>
              <a:buClr>
                <a:srgbClr val="FFFFFF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User’s Search:</a:t>
            </a:r>
            <a:r>
              <a:rPr lang="en-US" sz="2000" b="1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machine learning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Tokenization:   ["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machine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"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"] =&gt; </a:t>
            </a:r>
            <a:b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Stemming:        ["</a:t>
            </a:r>
            <a:r>
              <a:rPr lang="en-US" sz="2000" b="0" i="0" u="none" strike="noStrike" cap="none" baseline="0" dirty="0" err="1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machin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", "</a:t>
            </a:r>
            <a:r>
              <a:rPr lang="en-US" sz="2000" b="0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learn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"]</a:t>
            </a:r>
            <a:b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Final Query:     </a:t>
            </a:r>
            <a:r>
              <a:rPr lang="en-US" sz="2000" b="1" i="0" u="none" strike="noStrike" cap="none" baseline="0" dirty="0" err="1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machin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 AND learn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27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This could match a document for a “</a:t>
            </a:r>
            <a:r>
              <a:rPr lang="en-US" sz="200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machinist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” who has “</a:t>
            </a:r>
            <a:r>
              <a:rPr lang="en-US" sz="2000" b="0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learned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” something.</a:t>
            </a:r>
          </a:p>
          <a:p>
            <a:pPr marL="914400" marR="0" lvl="2" indent="0" algn="l" rtl="0">
              <a:lnSpc>
                <a:spcPct val="90000"/>
              </a:lnSpc>
              <a:spcBef>
                <a:spcPts val="272"/>
              </a:spcBef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340"/>
              </a:spcBef>
              <a:buClr>
                <a:srgbClr val="FFFFFF"/>
              </a:buClr>
              <a:buSzPct val="85000"/>
              <a:buFont typeface="Arial"/>
              <a:buChar char="–"/>
            </a:pPr>
            <a:r>
              <a:rPr lang="en-US" sz="2000" b="1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software</a:t>
            </a:r>
            <a:r>
              <a:rPr lang="en-US" sz="2000" b="0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architect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=&gt; … =&gt; 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software AND architect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270"/>
              </a:spcBef>
              <a:buClr>
                <a:srgbClr val="FFFFFF"/>
              </a:buClr>
              <a:buSzPct val="96428"/>
              <a:buFont typeface="Arial"/>
              <a:buChar char="•"/>
            </a:pP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Might identify a 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building architect 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requiring knowledge of specialized architecture 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software</a:t>
            </a:r>
          </a:p>
          <a:p>
            <a:pPr marL="1143000" marR="0" lvl="2" indent="-142239" algn="l" rtl="0">
              <a:lnSpc>
                <a:spcPct val="90000"/>
              </a:lnSpc>
              <a:spcBef>
                <a:spcPts val="272"/>
              </a:spcBef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340"/>
              </a:spcBef>
              <a:buClr>
                <a:srgbClr val="FFFFFF"/>
              </a:buClr>
              <a:buSzPct val="85000"/>
              <a:buFont typeface="Arial"/>
              <a:buChar char="–"/>
            </a:pPr>
            <a:r>
              <a:rPr lang="en-US" sz="2000" b="1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account manager 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=&gt; … =&gt; 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account AND </a:t>
            </a:r>
            <a:r>
              <a:rPr lang="en-US" sz="2000" b="1" i="0" u="none" strike="noStrike" cap="none" baseline="0" dirty="0" smtClean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manage</a:t>
            </a:r>
            <a:endParaRPr lang="en-US" sz="2000" b="1" i="0" u="none" strike="noStrike" cap="none" baseline="0" dirty="0">
              <a:solidFill>
                <a:srgbClr val="538CD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270"/>
              </a:spcBef>
              <a:buClr>
                <a:srgbClr val="FFFFFF"/>
              </a:buClr>
              <a:buSzPct val="96428"/>
              <a:buFont typeface="Arial"/>
              <a:buChar char="•"/>
            </a:pP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Will match text such as “need to 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manage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the process and </a:t>
            </a:r>
            <a:r>
              <a:rPr lang="en-US" sz="2000" b="1" i="0" u="none" strike="noStrike" cap="none" baseline="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account</a:t>
            </a:r>
            <a:r>
              <a:rPr lang="en-US" sz="2000" b="0" i="0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for any variances”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340"/>
              </a:spcBef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77800" algn="l" rtl="0">
              <a:lnSpc>
                <a:spcPct val="90000"/>
              </a:lnSpc>
              <a:spcBef>
                <a:spcPts val="340"/>
              </a:spcBef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3359" algn="l" rtl="0">
              <a:lnSpc>
                <a:spcPct val="90000"/>
              </a:lnSpc>
              <a:spcBef>
                <a:spcPts val="408"/>
              </a:spcBef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3359" algn="l" rtl="0">
              <a:lnSpc>
                <a:spcPct val="90000"/>
              </a:lnSpc>
              <a:spcBef>
                <a:spcPts val="408"/>
              </a:spcBef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578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Semantic 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spcBef>
                <a:spcPts val="410"/>
              </a:spcBef>
              <a:buClr>
                <a:srgbClr val="FFFFFF"/>
              </a:buClr>
              <a:buSzPct val="97619"/>
              <a:buFont typeface="Arial"/>
              <a:buChar char="•"/>
            </a:pPr>
            <a:r>
              <a:rPr lang="en-US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We need a way to identify and search for the </a:t>
            </a: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meaning of keyword phrases</a:t>
            </a:r>
            <a:r>
              <a:rPr lang="en-US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not just the individual text tokens</a:t>
            </a:r>
          </a:p>
          <a:p>
            <a:pPr marL="742950" lvl="1" indent="-285750">
              <a:spcBef>
                <a:spcPts val="340"/>
              </a:spcBef>
              <a:buClr>
                <a:srgbClr val="FFFFFF"/>
              </a:buClr>
              <a:buFont typeface="Arial"/>
              <a:buChar char="–"/>
            </a:pPr>
            <a:r>
              <a:rPr lang="en-US" sz="3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i.e. </a:t>
            </a:r>
            <a:r>
              <a:rPr lang="en-US" sz="300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machine learning</a:t>
            </a:r>
            <a:r>
              <a:rPr lang="en-US" sz="3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= "</a:t>
            </a:r>
            <a:r>
              <a:rPr lang="en-US" sz="300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machine learning</a:t>
            </a:r>
            <a:r>
              <a:rPr lang="en-US" sz="3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"</a:t>
            </a:r>
            <a:r>
              <a:rPr lang="en-US" sz="300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data scientist</a:t>
            </a:r>
            <a:r>
              <a:rPr lang="en-US" sz="3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"</a:t>
            </a:r>
            <a:r>
              <a:rPr lang="en-US" sz="300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mahout</a:t>
            </a:r>
            <a:r>
              <a:rPr lang="en-US" sz="3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"</a:t>
            </a:r>
            <a:r>
              <a:rPr lang="en-US" sz="3000" dirty="0" err="1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svm</a:t>
            </a:r>
            <a:r>
              <a:rPr lang="en-US" sz="3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" OR "</a:t>
            </a:r>
            <a:r>
              <a:rPr lang="en-US" sz="3000" dirty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neural </a:t>
            </a:r>
            <a:r>
              <a:rPr lang="en-US" sz="3000" dirty="0" smtClean="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networks</a:t>
            </a:r>
            <a:r>
              <a:rPr lang="en-US" sz="3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  <a:p>
            <a:pPr marL="0" indent="0">
              <a:spcBef>
                <a:spcPts val="340"/>
              </a:spcBef>
              <a:buClr>
                <a:srgbClr val="FFFFFF"/>
              </a:buClr>
              <a:buNone/>
            </a:pPr>
            <a:endParaRPr lang="en-US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0">
              <a:spcBef>
                <a:spcPts val="340"/>
              </a:spcBef>
              <a:buClr>
                <a:srgbClr val="FFFFFF"/>
              </a:buClr>
              <a:buNone/>
            </a:pPr>
            <a:endParaRPr lang="en-US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67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Natural Language Processing (NLP)</a:t>
            </a:r>
          </a:p>
          <a:p>
            <a:pPr lvl="1"/>
            <a:r>
              <a:rPr lang="en-US" dirty="0" smtClean="0"/>
              <a:t> Not a good option for CB (different languages)</a:t>
            </a:r>
          </a:p>
          <a:p>
            <a:r>
              <a:rPr lang="en-US" dirty="0" smtClean="0"/>
              <a:t> Statistical ML Models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Language-agnostic</a:t>
            </a:r>
          </a:p>
          <a:p>
            <a:pPr lvl="1"/>
            <a:r>
              <a:rPr lang="en-US" dirty="0" smtClean="0"/>
              <a:t> Human-readable</a:t>
            </a:r>
          </a:p>
          <a:p>
            <a:pPr lvl="1"/>
            <a:r>
              <a:rPr lang="en-US" dirty="0"/>
              <a:t> H</a:t>
            </a:r>
            <a:r>
              <a:rPr lang="en-US" dirty="0" smtClean="0"/>
              <a:t>igh accuracy</a:t>
            </a:r>
          </a:p>
          <a:p>
            <a:pPr lvl="1"/>
            <a:r>
              <a:rPr lang="en-US" dirty="0"/>
              <a:t> F</a:t>
            </a:r>
            <a:r>
              <a:rPr lang="en-US" dirty="0" smtClean="0"/>
              <a:t>ast and scalable</a:t>
            </a:r>
          </a:p>
          <a:p>
            <a:r>
              <a:rPr lang="en-US" dirty="0" smtClean="0"/>
              <a:t> Manual Taxonomies: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Not Scalable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Man power required in every supported language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81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Data 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search logs (Billions)</a:t>
            </a:r>
          </a:p>
          <a:p>
            <a:pPr lvl="1"/>
            <a:r>
              <a:rPr lang="en-US" dirty="0" smtClean="0"/>
              <a:t> Job Seekers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Recruiters</a:t>
            </a:r>
          </a:p>
          <a:p>
            <a:pPr marL="609600" lvl="1" indent="0">
              <a:buNone/>
            </a:pPr>
            <a:endParaRPr lang="en-US" dirty="0" smtClean="0"/>
          </a:p>
          <a:p>
            <a:r>
              <a:rPr lang="en-US" dirty="0"/>
              <a:t> C</a:t>
            </a:r>
            <a:r>
              <a:rPr lang="en-US" dirty="0" smtClean="0"/>
              <a:t>lassified users (Millions)</a:t>
            </a:r>
          </a:p>
          <a:p>
            <a:pPr marL="17780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Black-listed keywords (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stopwords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06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Big Data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57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Hadoop</a:t>
            </a:r>
            <a:r>
              <a:rPr lang="en-US" dirty="0"/>
              <a:t> Platform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 fontScale="92500" lnSpcReduction="200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28600" marR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685800" marR="0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dirty="0" smtClean="0"/>
              <a:t>Distributed storage and processing platform</a:t>
            </a:r>
          </a:p>
          <a:p>
            <a:pPr lvl="1"/>
            <a:r>
              <a:rPr lang="en-US" dirty="0" smtClean="0"/>
              <a:t>Scalable to Petabytes or greater</a:t>
            </a:r>
          </a:p>
          <a:p>
            <a:r>
              <a:rPr lang="en-US" dirty="0" smtClean="0"/>
              <a:t>Our clusters:</a:t>
            </a:r>
          </a:p>
          <a:p>
            <a:pPr lvl="1"/>
            <a:r>
              <a:rPr lang="en-US" dirty="0" smtClean="0"/>
              <a:t>Production:</a:t>
            </a:r>
          </a:p>
          <a:p>
            <a:pPr lvl="2"/>
            <a:r>
              <a:rPr lang="en-US" dirty="0" smtClean="0"/>
              <a:t>68 </a:t>
            </a:r>
            <a:r>
              <a:rPr lang="en-US" dirty="0" err="1" smtClean="0"/>
              <a:t>DataNodes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~800TB configured, over 600TB used (replication factor 3), </a:t>
            </a:r>
          </a:p>
          <a:p>
            <a:pPr marL="1041400" lvl="2" indent="0">
              <a:buNone/>
            </a:pPr>
            <a:r>
              <a:rPr lang="en-US" dirty="0"/>
              <a:t> </a:t>
            </a:r>
            <a:r>
              <a:rPr lang="en-US" dirty="0" smtClean="0"/>
              <a:t>mostly compressed data.</a:t>
            </a:r>
          </a:p>
          <a:p>
            <a:pPr lvl="2"/>
            <a:r>
              <a:rPr lang="en-US" dirty="0" smtClean="0"/>
              <a:t>Combined ~1400 CPU threads, ~4TB RAM.</a:t>
            </a:r>
          </a:p>
          <a:p>
            <a:pPr lvl="1"/>
            <a:r>
              <a:rPr lang="en-US" dirty="0" smtClean="0"/>
              <a:t>DR:</a:t>
            </a:r>
          </a:p>
          <a:p>
            <a:pPr lvl="2"/>
            <a:r>
              <a:rPr lang="en-US" dirty="0" smtClean="0"/>
              <a:t>42 </a:t>
            </a:r>
            <a:r>
              <a:rPr lang="en-US" dirty="0" err="1" smtClean="0"/>
              <a:t>DataNodes</a:t>
            </a:r>
            <a:r>
              <a:rPr lang="en-US" dirty="0" smtClean="0"/>
              <a:t>, 1.4PB.</a:t>
            </a:r>
          </a:p>
          <a:p>
            <a:r>
              <a:rPr lang="en-US" dirty="0" smtClean="0"/>
              <a:t>SQL Server tables refreshed daily</a:t>
            </a:r>
          </a:p>
          <a:p>
            <a:pPr lvl="1"/>
            <a:r>
              <a:rPr lang="en-US" dirty="0" smtClean="0"/>
              <a:t> </a:t>
            </a:r>
            <a:r>
              <a:rPr lang="en-US" sz="2200" dirty="0" smtClean="0"/>
              <a:t>Table data stored as </a:t>
            </a:r>
            <a:r>
              <a:rPr lang="en-US" sz="2200" dirty="0" err="1" smtClean="0"/>
              <a:t>SequenceFile</a:t>
            </a:r>
            <a:r>
              <a:rPr lang="en-US" sz="2200" dirty="0" smtClean="0"/>
              <a:t> format (binary, compressed)</a:t>
            </a:r>
          </a:p>
          <a:p>
            <a:pPr lvl="1"/>
            <a:r>
              <a:rPr lang="en-US" dirty="0" smtClean="0"/>
              <a:t> </a:t>
            </a:r>
            <a:r>
              <a:rPr lang="en-US" sz="2200" dirty="0" smtClean="0"/>
              <a:t>Looking into row-column store formats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585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9957</TotalTime>
  <Words>669</Words>
  <Application>Microsoft Macintosh PowerPoint</Application>
  <PresentationFormat>On-screen Show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simple-dark</vt:lpstr>
      <vt:lpstr>From Keyword-based Search to Semantic Search,  How Big Data Enables That?</vt:lpstr>
      <vt:lpstr>Outline</vt:lpstr>
      <vt:lpstr>Introduction</vt:lpstr>
      <vt:lpstr>Keyword-based Search</vt:lpstr>
      <vt:lpstr>Semantic Search</vt:lpstr>
      <vt:lpstr>Possible Solutions</vt:lpstr>
      <vt:lpstr>Required Data Sources</vt:lpstr>
      <vt:lpstr>Big Data Platform</vt:lpstr>
      <vt:lpstr>Hadoop Platform</vt:lpstr>
      <vt:lpstr>Processing on Hadoop</vt:lpstr>
      <vt:lpstr>Cont..</vt:lpstr>
      <vt:lpstr>CB Semantic Search</vt:lpstr>
      <vt:lpstr>Our Target</vt:lpstr>
      <vt:lpstr>Abstract Model</vt:lpstr>
      <vt:lpstr>PowerPoint Presentation</vt:lpstr>
      <vt:lpstr>PowerPoint Presentation</vt:lpstr>
      <vt:lpstr>PGMHD</vt:lpstr>
      <vt:lpstr>PowerPoint Presentation</vt:lpstr>
      <vt:lpstr>Similarity Scores</vt:lpstr>
      <vt:lpstr>Sample Results</vt:lpstr>
      <vt:lpstr>Special Cases</vt:lpstr>
      <vt:lpstr>Conclusions and Future Work</vt:lpstr>
      <vt:lpstr>Conclusions and Future Work</vt:lpstr>
      <vt:lpstr>Acknowledgment</vt:lpstr>
      <vt:lpstr>Publication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IT</cp:lastModifiedBy>
  <cp:revision>23</cp:revision>
  <dcterms:modified xsi:type="dcterms:W3CDTF">2015-04-01T20:47:54Z</dcterms:modified>
</cp:coreProperties>
</file>