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99" r:id="rId3"/>
    <p:sldId id="259" r:id="rId4"/>
    <p:sldId id="262" r:id="rId5"/>
    <p:sldId id="265" r:id="rId6"/>
    <p:sldId id="295" r:id="rId7"/>
    <p:sldId id="264" r:id="rId8"/>
    <p:sldId id="267" r:id="rId9"/>
    <p:sldId id="296" r:id="rId10"/>
    <p:sldId id="297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642"/>
    <a:srgbClr val="F1F1F2"/>
    <a:srgbClr val="FFFFFF"/>
    <a:srgbClr val="009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3513" autoAdjust="0"/>
  </p:normalViewPr>
  <p:slideViewPr>
    <p:cSldViewPr snapToGrid="0">
      <p:cViewPr varScale="1">
        <p:scale>
          <a:sx n="91" d="100"/>
          <a:sy n="91" d="100"/>
        </p:scale>
        <p:origin x="-100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12FB-F91B-43A8-93CC-C775265DBD4C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31667-F749-447D-B574-B24011B01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59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it comes to recruiting, time is a luxury. Rely on our experienced team of project managers and nearly 20 years of job seeker data to drive your recruitment strategy – and find your ideal candidates quickly.   We’ll scour the marketplace for the right candidates, pre-screen them, deliver the top ones to you – and put time back in your day. </a:t>
            </a:r>
          </a:p>
          <a:p>
            <a:endParaRPr lang="en-US" dirty="0" smtClean="0"/>
          </a:p>
          <a:p>
            <a:r>
              <a:rPr lang="en-US" dirty="0" smtClean="0"/>
              <a:t>Oh, and we don’t shop your top candidates around to other companies – so now’s your big chance to make your best first impression.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1667-F749-447D-B574-B24011B010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59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it comes to recruiting, time is a luxury. Rely on our experienced team of project managers and nearly 20 years of job seeker data to drive your recruitment strategy – and find your ideal candidates quickly.   We’ll scour the marketplace for the right candidates, pre-screen them, deliver the top ones to you – and put time back in your day. </a:t>
            </a:r>
          </a:p>
          <a:p>
            <a:endParaRPr lang="en-US" dirty="0" smtClean="0"/>
          </a:p>
          <a:p>
            <a:r>
              <a:rPr lang="en-US" dirty="0" smtClean="0"/>
              <a:t>Oh, and we don’t shop your top candidates around to other companies – so now’s your big chance to make your best first impression.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1667-F749-447D-B574-B24011B010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3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-11244" y="0"/>
            <a:ext cx="12203244" cy="6540224"/>
          </a:xfrm>
        </p:spPr>
      </p:sp>
      <p:sp>
        <p:nvSpPr>
          <p:cNvPr id="17" name="Rectangle 16"/>
          <p:cNvSpPr/>
          <p:nvPr userDrawn="1"/>
        </p:nvSpPr>
        <p:spPr>
          <a:xfrm>
            <a:off x="-11244" y="5168315"/>
            <a:ext cx="12192000" cy="1357845"/>
          </a:xfrm>
          <a:prstGeom prst="rect">
            <a:avLst/>
          </a:prstGeom>
          <a:solidFill>
            <a:srgbClr val="F1F1F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95299" y="4391985"/>
            <a:ext cx="7490003" cy="60578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95300" y="1600200"/>
            <a:ext cx="7492642" cy="2651760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32" y="5280513"/>
            <a:ext cx="3217760" cy="1064336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 rot="10800000">
            <a:off x="-11244" y="6540224"/>
            <a:ext cx="12203243" cy="329014"/>
            <a:chOff x="-5409" y="3088324"/>
            <a:chExt cx="7258887" cy="350912"/>
          </a:xfrm>
        </p:grpSpPr>
        <p:sp>
          <p:nvSpPr>
            <p:cNvPr id="13" name="Shape 33"/>
            <p:cNvSpPr/>
            <p:nvPr/>
          </p:nvSpPr>
          <p:spPr>
            <a:xfrm>
              <a:off x="1879703" y="3088324"/>
              <a:ext cx="942556" cy="350912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34"/>
            <p:cNvSpPr/>
            <p:nvPr/>
          </p:nvSpPr>
          <p:spPr>
            <a:xfrm>
              <a:off x="2822259" y="3088324"/>
              <a:ext cx="4431219" cy="350912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 33"/>
            <p:cNvSpPr/>
            <p:nvPr userDrawn="1"/>
          </p:nvSpPr>
          <p:spPr>
            <a:xfrm>
              <a:off x="937147" y="3088324"/>
              <a:ext cx="942556" cy="35091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 33"/>
            <p:cNvSpPr/>
            <p:nvPr userDrawn="1"/>
          </p:nvSpPr>
          <p:spPr>
            <a:xfrm>
              <a:off x="-5409" y="3088324"/>
              <a:ext cx="942556" cy="35091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339389" y="6587811"/>
            <a:ext cx="14029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fld id="{28C490BA-722E-45E9-AC52-497E3BC3EA8D}" type="datetime1">
              <a:rPr lang="en-US" sz="800" smtClean="0">
                <a:solidFill>
                  <a:schemeClr val="bg1"/>
                </a:solidFill>
                <a:cs typeface="Arial"/>
              </a:rPr>
              <a:pPr lvl="0" algn="l"/>
              <a:t>10/30/15</a:t>
            </a:fld>
            <a:r>
              <a:rPr lang="en-US" sz="800" dirty="0" smtClean="0">
                <a:solidFill>
                  <a:schemeClr val="bg1"/>
                </a:solidFill>
                <a:cs typeface="Arial"/>
              </a:rPr>
              <a:t> © </a:t>
            </a:r>
            <a:r>
              <a:rPr lang="en-US" sz="800" dirty="0">
                <a:solidFill>
                  <a:schemeClr val="bg1"/>
                </a:solidFill>
                <a:cs typeface="Arial"/>
              </a:rPr>
              <a:t>2015 </a:t>
            </a:r>
            <a:r>
              <a:rPr lang="en-US" sz="800" dirty="0" smtClean="0">
                <a:solidFill>
                  <a:schemeClr val="bg1"/>
                </a:solidFill>
                <a:cs typeface="Arial"/>
              </a:rPr>
              <a:t>CareerBuilder</a:t>
            </a:r>
            <a:endParaRPr lang="en-US" sz="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0" name="Rectangle 7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7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664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8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2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our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23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95299" y="4384431"/>
            <a:ext cx="11201401" cy="178776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95300" y="3316353"/>
            <a:ext cx="11201400" cy="931553"/>
          </a:xfrm>
        </p:spPr>
        <p:txBody>
          <a:bodyPr wrap="square" anchor="t" anchorCtr="0">
            <a:norm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6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-13856"/>
            <a:ext cx="12192000" cy="6871855"/>
          </a:xfrm>
          <a:noFill/>
        </p:spPr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rgbClr val="18264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95300" y="1615440"/>
            <a:ext cx="5029200" cy="2651760"/>
          </a:xfrm>
        </p:spPr>
        <p:txBody>
          <a:bodyPr wrap="square" t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baseline="0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8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71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11201400" cy="45719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08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557" y="1600200"/>
            <a:ext cx="5514243" cy="4576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514242" cy="4576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2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888" userDrawn="1">
          <p15:clr>
            <a:srgbClr val="FBAE40"/>
          </p15:clr>
        </p15:guide>
        <p15:guide id="2" pos="7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557" y="1600200"/>
            <a:ext cx="3720079" cy="4576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378036" y="1600200"/>
            <a:ext cx="7318664" cy="45767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5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888">
          <p15:clr>
            <a:srgbClr val="FBAE40"/>
          </p15:clr>
        </p15:guide>
        <p15:guide id="2" pos="73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76621" y="1600200"/>
            <a:ext cx="3720079" cy="4576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95300" y="1600200"/>
            <a:ext cx="7318664" cy="45767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0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888">
          <p15:clr>
            <a:srgbClr val="FBAE40"/>
          </p15:clr>
        </p15:guide>
        <p15:guide id="2" pos="73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5558" y="1600200"/>
            <a:ext cx="54920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0200"/>
            <a:ext cx="55142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505557" y="2567354"/>
            <a:ext cx="5514243" cy="36096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67354"/>
            <a:ext cx="5514242" cy="36096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3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8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95300" y="1676862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815650" y="1676862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136000" y="1676862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456350" y="1676862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776700" y="1676862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95300" y="2875308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2815650" y="2875308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5136000" y="2875308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7456350" y="2875308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9776700" y="2875308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495300" y="4073754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2815650" y="4073754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5136000" y="4073754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7456350" y="4073754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9776700" y="4073754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495300" y="5272200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2815650" y="5272200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5136000" y="5272200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7456350" y="5272200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776700" y="5272200"/>
            <a:ext cx="1920000" cy="900000"/>
          </a:xfrm>
          <a:solidFill>
            <a:schemeClr val="bg1"/>
          </a:solidFill>
          <a:effectLst>
            <a:outerShdw blurRad="88900" sx="105000" sy="105000" algn="c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3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oft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3720"/>
            <a:ext cx="110359" cy="1068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84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63636"/>
            <a:ext cx="11201400" cy="968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112014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err="1" smtClean="0"/>
              <a:t>Thirdlevel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F7F7F"/>
                </a:solidFill>
                <a:latin typeface="+mj-lt"/>
              </a:defRPr>
            </a:lvl1pPr>
          </a:lstStyle>
          <a:p>
            <a:r>
              <a:rPr lang="en-US" dirty="0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507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fld id="{FED92A7F-29E5-4B3A-AAED-FC3768733B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06" y="6390744"/>
            <a:ext cx="2261494" cy="3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3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0" r:id="rId3"/>
    <p:sldLayoutId id="2147483652" r:id="rId4"/>
    <p:sldLayoutId id="2147483662" r:id="rId5"/>
    <p:sldLayoutId id="2147483663" r:id="rId6"/>
    <p:sldLayoutId id="2147483653" r:id="rId7"/>
    <p:sldLayoutId id="2147483666" r:id="rId8"/>
    <p:sldLayoutId id="2147483654" r:id="rId9"/>
    <p:sldLayoutId id="2147483658" r:id="rId10"/>
    <p:sldLayoutId id="2147483659" r:id="rId11"/>
    <p:sldLayoutId id="2147483660" r:id="rId12"/>
    <p:sldLayoutId id="2147483651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888" userDrawn="1">
          <p15:clr>
            <a:srgbClr val="F26B43"/>
          </p15:clr>
        </p15:guide>
        <p15:guide id="2" pos="7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image" Target="../media/image28.png"/><Relationship Id="rId28" Type="http://schemas.openxmlformats.org/officeDocument/2006/relationships/image" Target="../media/image29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30" Type="http://schemas.openxmlformats.org/officeDocument/2006/relationships/image" Target="../media/image31.png"/><Relationship Id="rId31" Type="http://schemas.openxmlformats.org/officeDocument/2006/relationships/image" Target="../media/image32.png"/><Relationship Id="rId32" Type="http://schemas.openxmlformats.org/officeDocument/2006/relationships/image" Target="../media/image33.png"/><Relationship Id="rId9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33" Type="http://schemas.openxmlformats.org/officeDocument/2006/relationships/image" Target="../media/image34.png"/><Relationship Id="rId34" Type="http://schemas.openxmlformats.org/officeDocument/2006/relationships/image" Target="../media/image35.png"/><Relationship Id="rId35" Type="http://schemas.openxmlformats.org/officeDocument/2006/relationships/image" Target="../media/image36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37" Type="http://schemas.openxmlformats.org/officeDocument/2006/relationships/image" Target="../media/image38.png"/><Relationship Id="rId38" Type="http://schemas.openxmlformats.org/officeDocument/2006/relationships/image" Target="../media/image39.png"/><Relationship Id="rId39" Type="http://schemas.openxmlformats.org/officeDocument/2006/relationships/image" Target="../media/image40.png"/><Relationship Id="rId40" Type="http://schemas.openxmlformats.org/officeDocument/2006/relationships/image" Target="../media/image41.png"/><Relationship Id="rId41" Type="http://schemas.openxmlformats.org/officeDocument/2006/relationships/image" Target="../media/image42.png"/><Relationship Id="rId4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95299" y="4391985"/>
            <a:ext cx="8725180" cy="6057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By: Mohammed </a:t>
            </a:r>
            <a:r>
              <a:rPr lang="en-US" dirty="0" err="1" smtClean="0"/>
              <a:t>Korayem</a:t>
            </a:r>
            <a:r>
              <a:rPr lang="en-US" dirty="0" smtClean="0"/>
              <a:t>, </a:t>
            </a:r>
            <a:r>
              <a:rPr lang="en-US" dirty="0" err="1" smtClean="0"/>
              <a:t>Camilo</a:t>
            </a:r>
            <a:r>
              <a:rPr lang="en-US" dirty="0" smtClean="0"/>
              <a:t> Ortiz, </a:t>
            </a:r>
            <a:r>
              <a:rPr lang="en-US" dirty="0" err="1" smtClean="0"/>
              <a:t>Khalifeh</a:t>
            </a:r>
            <a:r>
              <a:rPr lang="en-US" dirty="0" smtClean="0"/>
              <a:t> </a:t>
            </a:r>
            <a:r>
              <a:rPr lang="en-US" dirty="0" err="1" smtClean="0"/>
              <a:t>AlJadda</a:t>
            </a:r>
            <a:r>
              <a:rPr lang="en-US" dirty="0" smtClean="0"/>
              <a:t>, and Trey Grainger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>
          <a:xfrm>
            <a:off x="495299" y="1666637"/>
            <a:ext cx="11696701" cy="2585323"/>
          </a:xfrm>
        </p:spPr>
        <p:txBody>
          <a:bodyPr/>
          <a:lstStyle/>
          <a:p>
            <a:r>
              <a:rPr lang="en-US" dirty="0"/>
              <a:t>Query Sense Disambiguation Leveraging </a:t>
            </a:r>
            <a:r>
              <a:rPr lang="en-US" dirty="0" smtClean="0"/>
              <a:t>Large Scale User Behavioral </a:t>
            </a:r>
            <a:r>
              <a:rPr lang="en-US" dirty="0"/>
              <a:t>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1244" y="5189688"/>
            <a:ext cx="12203244" cy="1357845"/>
          </a:xfrm>
          <a:prstGeom prst="rect">
            <a:avLst/>
          </a:prstGeom>
          <a:solidFill>
            <a:srgbClr val="F1F1F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163" y="5367690"/>
            <a:ext cx="3217760" cy="10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PGMHD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disamb_pgm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7" y="1991780"/>
            <a:ext cx="11047413" cy="36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6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Ambiguity Detection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2381" y="1375900"/>
            <a:ext cx="665409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Given</a:t>
            </a:r>
            <a:r>
              <a:rPr lang="en-US" dirty="0" smtClean="0"/>
              <a:t> </a:t>
            </a:r>
            <a:r>
              <a:rPr lang="en-US" sz="2400" dirty="0">
                <a:latin typeface="Arial"/>
                <a:cs typeface="Arial"/>
              </a:rPr>
              <a:t>the PGMHD representation, we define ambiguity score for term </a:t>
            </a:r>
            <a:r>
              <a:rPr lang="en-US" sz="2400" b="1" i="1" dirty="0">
                <a:latin typeface="Arial"/>
                <a:cs typeface="Arial"/>
              </a:rPr>
              <a:t>t</a:t>
            </a:r>
            <a:r>
              <a:rPr lang="en-US" sz="2400" dirty="0">
                <a:latin typeface="Arial"/>
                <a:cs typeface="Arial"/>
              </a:rPr>
              <a:t>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	A</a:t>
            </a:r>
            <a:r>
              <a:rPr lang="en-US" sz="2400" dirty="0">
                <a:latin typeface="Arial"/>
                <a:cs typeface="Arial"/>
              </a:rPr>
              <a:t>(</a:t>
            </a:r>
            <a:r>
              <a:rPr lang="en-US" sz="2400" i="1" dirty="0">
                <a:latin typeface="Arial"/>
                <a:cs typeface="Arial"/>
              </a:rPr>
              <a:t>t</a:t>
            </a:r>
            <a:r>
              <a:rPr lang="en-US" sz="2400" dirty="0">
                <a:latin typeface="Arial"/>
                <a:cs typeface="Arial"/>
              </a:rPr>
              <a:t>) = |{</a:t>
            </a:r>
            <a:r>
              <a:rPr lang="en-US" sz="2400" dirty="0" err="1">
                <a:latin typeface="Arial"/>
                <a:cs typeface="Arial"/>
              </a:rPr>
              <a:t>i</a:t>
            </a:r>
            <a:r>
              <a:rPr lang="en-US" sz="2400" dirty="0">
                <a:latin typeface="Arial"/>
                <a:cs typeface="Arial"/>
              </a:rPr>
              <a:t>: P(</a:t>
            </a:r>
            <a:r>
              <a:rPr lang="en-US" sz="2400" i="1" dirty="0" err="1">
                <a:latin typeface="Arial"/>
                <a:cs typeface="Arial"/>
              </a:rPr>
              <a:t>t</a:t>
            </a:r>
            <a:r>
              <a:rPr lang="en-US" sz="2400" dirty="0" err="1">
                <a:latin typeface="Arial"/>
                <a:cs typeface="Arial"/>
              </a:rPr>
              <a:t>,</a:t>
            </a:r>
            <a:r>
              <a:rPr lang="en-US" sz="2400" dirty="0" err="1" smtClean="0">
                <a:latin typeface="Arial"/>
                <a:cs typeface="Arial"/>
              </a:rPr>
              <a:t>C</a:t>
            </a:r>
            <a:r>
              <a:rPr lang="en-US" sz="2400" dirty="0" smtClean="0">
                <a:latin typeface="Arial"/>
                <a:cs typeface="Arial"/>
              </a:rPr>
              <a:t>’) </a:t>
            </a:r>
            <a:r>
              <a:rPr lang="en-US" sz="2400" dirty="0">
                <a:latin typeface="Arial"/>
                <a:cs typeface="Arial"/>
              </a:rPr>
              <a:t>&gt; 0}</a:t>
            </a:r>
            <a:r>
              <a:rPr lang="en-US" sz="2400" dirty="0" smtClean="0">
                <a:latin typeface="Arial"/>
                <a:cs typeface="Arial"/>
              </a:rPr>
              <a:t>|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sz="2400" dirty="0" smtClean="0">
                <a:latin typeface="Arial"/>
                <a:cs typeface="Arial"/>
              </a:rPr>
              <a:t>A search </a:t>
            </a:r>
            <a:r>
              <a:rPr lang="en-US" sz="2400" dirty="0">
                <a:latin typeface="Arial"/>
                <a:cs typeface="Arial"/>
              </a:rPr>
              <a:t>keyword </a:t>
            </a:r>
            <a:r>
              <a:rPr lang="en-US" sz="2400" b="1" i="1" dirty="0" smtClean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  </a:t>
            </a:r>
            <a:r>
              <a:rPr lang="en-US" sz="2400" dirty="0">
                <a:latin typeface="Arial"/>
                <a:cs typeface="Arial"/>
              </a:rPr>
              <a:t>is </a:t>
            </a:r>
            <a:r>
              <a:rPr lang="en-US" sz="2400" dirty="0" smtClean="0">
                <a:latin typeface="Arial"/>
                <a:cs typeface="Arial"/>
              </a:rPr>
              <a:t>candidate  </a:t>
            </a:r>
            <a:r>
              <a:rPr lang="en-US" sz="2400" dirty="0">
                <a:latin typeface="Arial"/>
                <a:cs typeface="Arial"/>
              </a:rPr>
              <a:t>to </a:t>
            </a:r>
            <a:r>
              <a:rPr lang="en-US" sz="2400" dirty="0" smtClean="0">
                <a:latin typeface="Arial"/>
                <a:cs typeface="Arial"/>
              </a:rPr>
              <a:t>be ambiguous </a:t>
            </a:r>
            <a:r>
              <a:rPr lang="en-US" sz="2400" dirty="0">
                <a:latin typeface="Arial"/>
                <a:cs typeface="Arial"/>
              </a:rPr>
              <a:t>if </a:t>
            </a:r>
            <a:r>
              <a:rPr lang="en-US" sz="2400" dirty="0" smtClean="0">
                <a:latin typeface="Arial"/>
                <a:cs typeface="Arial"/>
              </a:rPr>
              <a:t>A(</a:t>
            </a:r>
            <a:r>
              <a:rPr lang="en-US" sz="2400" i="1" dirty="0" smtClean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) </a:t>
            </a:r>
            <a:r>
              <a:rPr lang="en-US" sz="2400" dirty="0">
                <a:latin typeface="Arial"/>
                <a:cs typeface="Arial"/>
              </a:rPr>
              <a:t>&gt; 1 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57913" y="1786023"/>
            <a:ext cx="1971092" cy="582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Civil Engineer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87236" y="1792895"/>
            <a:ext cx="1971092" cy="582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 Engineer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141107" y="3373600"/>
            <a:ext cx="1666829" cy="84670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Architict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2"/>
            <a:endCxn id="8" idx="0"/>
          </p:cNvCxnSpPr>
          <p:nvPr/>
        </p:nvCxnSpPr>
        <p:spPr>
          <a:xfrm>
            <a:off x="8843459" y="2368135"/>
            <a:ext cx="1131063" cy="1005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8" idx="0"/>
          </p:cNvCxnSpPr>
          <p:nvPr/>
        </p:nvCxnSpPr>
        <p:spPr>
          <a:xfrm flipH="1">
            <a:off x="9974522" y="2375007"/>
            <a:ext cx="1098260" cy="998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00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 Ambiguity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resolve_ambigu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24" y="1150947"/>
            <a:ext cx="32893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3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and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3071" y="1273093"/>
            <a:ext cx="8981946" cy="5447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We </a:t>
            </a:r>
            <a:r>
              <a:rPr lang="en-US" sz="2400" dirty="0">
                <a:latin typeface="Arial"/>
                <a:cs typeface="Arial"/>
              </a:rPr>
              <a:t>ran our experiment using 1.6 billion search </a:t>
            </a:r>
            <a:r>
              <a:rPr lang="en-US" sz="2400" dirty="0" smtClean="0">
                <a:latin typeface="Arial"/>
                <a:cs typeface="Arial"/>
              </a:rPr>
              <a:t>logs.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Each </a:t>
            </a:r>
            <a:r>
              <a:rPr lang="en-US" sz="2400" dirty="0">
                <a:latin typeface="Arial"/>
                <a:cs typeface="Arial"/>
              </a:rPr>
              <a:t>search log containing one or more keywords supplied by</a:t>
            </a:r>
          </a:p>
          <a:p>
            <a:r>
              <a:rPr lang="en-US" sz="2400" dirty="0">
                <a:latin typeface="Arial"/>
                <a:cs typeface="Arial"/>
              </a:rPr>
              <a:t>a user to search for jobs on </a:t>
            </a:r>
            <a:r>
              <a:rPr lang="en-US" sz="2400" dirty="0" err="1" smtClean="0">
                <a:latin typeface="Arial"/>
                <a:cs typeface="Arial"/>
              </a:rPr>
              <a:t>CareerBuilder.com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We used a distributed version of PGMHD.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experiment was run on a </a:t>
            </a:r>
            <a:r>
              <a:rPr lang="en-US" sz="2400" dirty="0" err="1">
                <a:latin typeface="Arial"/>
                <a:cs typeface="Arial"/>
              </a:rPr>
              <a:t>Hadoop</a:t>
            </a:r>
            <a:r>
              <a:rPr lang="en-US" sz="2400" dirty="0">
                <a:latin typeface="Arial"/>
                <a:cs typeface="Arial"/>
              </a:rPr>
              <a:t> cluster with 69 data</a:t>
            </a:r>
          </a:p>
          <a:p>
            <a:r>
              <a:rPr lang="en-US" sz="2400" dirty="0">
                <a:latin typeface="Arial"/>
                <a:cs typeface="Arial"/>
              </a:rPr>
              <a:t>nodes, each having a 2.6 GHz AMD Opteron Processor with</a:t>
            </a:r>
          </a:p>
          <a:p>
            <a:r>
              <a:rPr lang="en-US" sz="2400" dirty="0">
                <a:latin typeface="Arial"/>
                <a:cs typeface="Arial"/>
              </a:rPr>
              <a:t>12 to 32 cores and 32 to 128 GB RAM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1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Results (</a:t>
            </a:r>
            <a:r>
              <a:rPr lang="en-US" dirty="0" err="1" smtClean="0"/>
              <a:t>Sensetivity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0984" y="1266892"/>
            <a:ext cx="1028663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Our experiments show that </a:t>
            </a:r>
            <a:r>
              <a:rPr lang="en-US" sz="2400" dirty="0">
                <a:latin typeface="Arial"/>
                <a:cs typeface="Arial"/>
              </a:rPr>
              <a:t>the system was initially </a:t>
            </a:r>
            <a:r>
              <a:rPr lang="en-US" sz="2400" dirty="0" smtClean="0">
                <a:latin typeface="Arial"/>
                <a:cs typeface="Arial"/>
              </a:rPr>
              <a:t>so sensitive </a:t>
            </a:r>
            <a:r>
              <a:rPr lang="en-US" sz="2400" dirty="0">
                <a:latin typeface="Arial"/>
                <a:cs typeface="Arial"/>
              </a:rPr>
              <a:t>at detecting nuances in </a:t>
            </a:r>
            <a:r>
              <a:rPr lang="en-US" sz="2400" dirty="0" smtClean="0">
                <a:latin typeface="Arial"/>
                <a:cs typeface="Arial"/>
              </a:rPr>
              <a:t>meaning.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Some search terms </a:t>
            </a:r>
            <a:r>
              <a:rPr lang="en-US" sz="2400" dirty="0">
                <a:latin typeface="Arial"/>
                <a:cs typeface="Arial"/>
              </a:rPr>
              <a:t>were detected as ambiguous due to being </a:t>
            </a:r>
            <a:r>
              <a:rPr lang="en-US" sz="2400" dirty="0" smtClean="0">
                <a:latin typeface="Arial"/>
                <a:cs typeface="Arial"/>
              </a:rPr>
              <a:t>commonly used </a:t>
            </a:r>
            <a:r>
              <a:rPr lang="en-US" sz="2400" dirty="0">
                <a:latin typeface="Arial"/>
                <a:cs typeface="Arial"/>
              </a:rPr>
              <a:t>across multiple similar </a:t>
            </a:r>
            <a:r>
              <a:rPr lang="en-US" sz="2400" dirty="0" smtClean="0">
                <a:latin typeface="Arial"/>
                <a:cs typeface="Arial"/>
              </a:rPr>
              <a:t>classes.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>
                <a:latin typeface="Arial"/>
                <a:cs typeface="Arial"/>
              </a:rPr>
              <a:t>example, the classes </a:t>
            </a:r>
            <a:r>
              <a:rPr lang="en-US" sz="2400" dirty="0" smtClean="0">
                <a:latin typeface="Arial"/>
                <a:cs typeface="Arial"/>
              </a:rPr>
              <a:t>“</a:t>
            </a:r>
            <a:r>
              <a:rPr lang="en-US" sz="2400" b="1" dirty="0" smtClean="0">
                <a:latin typeface="Arial"/>
                <a:cs typeface="Arial"/>
              </a:rPr>
              <a:t>Marketing Manager</a:t>
            </a:r>
            <a:r>
              <a:rPr lang="en-US" sz="2400" dirty="0" smtClean="0">
                <a:latin typeface="Arial"/>
                <a:cs typeface="Arial"/>
              </a:rPr>
              <a:t>”  and “</a:t>
            </a:r>
            <a:r>
              <a:rPr lang="en-US" sz="2400" b="1" dirty="0" smtClean="0">
                <a:latin typeface="Arial"/>
                <a:cs typeface="Arial"/>
              </a:rPr>
              <a:t>Account Executive</a:t>
            </a:r>
            <a:r>
              <a:rPr lang="en-US" sz="2400" dirty="0" smtClean="0">
                <a:latin typeface="Arial"/>
                <a:cs typeface="Arial"/>
              </a:rPr>
              <a:t>”  </a:t>
            </a:r>
            <a:r>
              <a:rPr lang="en-US" sz="2400" dirty="0">
                <a:latin typeface="Arial"/>
                <a:cs typeface="Arial"/>
              </a:rPr>
              <a:t>are semantically very similar to </a:t>
            </a:r>
            <a:r>
              <a:rPr lang="en-US" sz="2400" dirty="0" smtClean="0">
                <a:latin typeface="Arial"/>
                <a:cs typeface="Arial"/>
              </a:rPr>
              <a:t>each Other.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“</a:t>
            </a:r>
            <a:r>
              <a:rPr lang="en-US" sz="2400" b="1" dirty="0" smtClean="0">
                <a:latin typeface="Arial"/>
                <a:cs typeface="Arial"/>
              </a:rPr>
              <a:t>Marketing</a:t>
            </a:r>
            <a:r>
              <a:rPr lang="en-US" sz="2400" dirty="0" smtClean="0">
                <a:latin typeface="Arial"/>
                <a:cs typeface="Arial"/>
              </a:rPr>
              <a:t>” was detected as ambiguous term!</a:t>
            </a:r>
            <a:endParaRPr lang="en-US" sz="24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79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 sensitivity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3272" y="1690246"/>
            <a:ext cx="112920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To </a:t>
            </a:r>
            <a:r>
              <a:rPr lang="en-US" sz="2400" dirty="0">
                <a:latin typeface="Arial"/>
                <a:cs typeface="Arial"/>
              </a:rPr>
              <a:t>overcome this problem, we applied hierarchical </a:t>
            </a:r>
            <a:r>
              <a:rPr lang="en-US" sz="2400" dirty="0" smtClean="0">
                <a:latin typeface="Arial"/>
                <a:cs typeface="Arial"/>
              </a:rPr>
              <a:t>clustering to </a:t>
            </a:r>
            <a:r>
              <a:rPr lang="en-US" sz="2400" dirty="0">
                <a:latin typeface="Arial"/>
                <a:cs typeface="Arial"/>
              </a:rPr>
              <a:t>measure the similarity between </a:t>
            </a:r>
            <a:r>
              <a:rPr lang="en-US" sz="2400" dirty="0" smtClean="0">
                <a:latin typeface="Arial"/>
                <a:cs typeface="Arial"/>
              </a:rPr>
              <a:t>classes.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We represent each </a:t>
            </a:r>
            <a:r>
              <a:rPr lang="en-US" sz="2400" dirty="0">
                <a:latin typeface="Arial"/>
                <a:cs typeface="Arial"/>
              </a:rPr>
              <a:t>class as a vector containing the search terms used by </a:t>
            </a:r>
            <a:r>
              <a:rPr lang="en-US" sz="2400" dirty="0" smtClean="0">
                <a:latin typeface="Arial"/>
                <a:cs typeface="Arial"/>
              </a:rPr>
              <a:t>the users </a:t>
            </a:r>
            <a:r>
              <a:rPr lang="en-US" sz="2400" dirty="0">
                <a:latin typeface="Arial"/>
                <a:cs typeface="Arial"/>
              </a:rPr>
              <a:t>within that class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Then </a:t>
            </a:r>
            <a:r>
              <a:rPr lang="en-US" sz="2400" dirty="0">
                <a:latin typeface="Arial"/>
                <a:cs typeface="Arial"/>
              </a:rPr>
              <a:t>we applied the Euclidean </a:t>
            </a:r>
            <a:r>
              <a:rPr lang="en-US" sz="2400" dirty="0" smtClean="0">
                <a:latin typeface="Arial"/>
                <a:cs typeface="Arial"/>
              </a:rPr>
              <a:t>distance to </a:t>
            </a:r>
            <a:r>
              <a:rPr lang="en-US" sz="2400" dirty="0">
                <a:latin typeface="Arial"/>
                <a:cs typeface="Arial"/>
              </a:rPr>
              <a:t>measure the distance between the </a:t>
            </a:r>
            <a:r>
              <a:rPr lang="en-US" sz="2400" dirty="0" smtClean="0">
                <a:latin typeface="Arial"/>
                <a:cs typeface="Arial"/>
              </a:rPr>
              <a:t>classes.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result </a:t>
            </a:r>
            <a:r>
              <a:rPr lang="en-US" sz="2400" dirty="0" smtClean="0">
                <a:latin typeface="Arial"/>
                <a:cs typeface="Arial"/>
              </a:rPr>
              <a:t>of this </a:t>
            </a:r>
            <a:r>
              <a:rPr lang="en-US" sz="2400" dirty="0">
                <a:latin typeface="Arial"/>
                <a:cs typeface="Arial"/>
              </a:rPr>
              <a:t>hierarchical clustering was the merging of classes </a:t>
            </a:r>
            <a:r>
              <a:rPr lang="en-US" sz="2400" dirty="0" smtClean="0">
                <a:latin typeface="Arial"/>
                <a:cs typeface="Arial"/>
              </a:rPr>
              <a:t>with distances </a:t>
            </a:r>
            <a:r>
              <a:rPr lang="en-US" sz="2400" dirty="0">
                <a:latin typeface="Arial"/>
                <a:cs typeface="Arial"/>
              </a:rPr>
              <a:t>less than a specific threshold.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0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12192000" cy="24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of Final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670"/>
            <a:ext cx="12192000" cy="41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1244" y="5017700"/>
            <a:ext cx="12203244" cy="1357845"/>
          </a:xfrm>
          <a:prstGeom prst="rect">
            <a:avLst/>
          </a:prstGeom>
          <a:solidFill>
            <a:srgbClr val="F1F1F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smtClean="0">
                <a:solidFill>
                  <a:schemeClr val="bg1"/>
                </a:solidFill>
                <a:latin typeface="Rockwell"/>
                <a:cs typeface="Rockwell"/>
              </a:rPr>
              <a:t>Yes! </a:t>
            </a:r>
            <a:r>
              <a:rPr lang="en-US" sz="2500" b="1" dirty="0">
                <a:solidFill>
                  <a:schemeClr val="bg1"/>
                </a:solidFill>
                <a:latin typeface="Rockwell"/>
                <a:cs typeface="Rockwell"/>
              </a:rPr>
              <a:t>We are Hiring. If interested come and talk to </a:t>
            </a:r>
            <a:r>
              <a:rPr lang="en-US" sz="2500" b="1" dirty="0" smtClean="0">
                <a:solidFill>
                  <a:schemeClr val="bg1"/>
                </a:solidFill>
                <a:latin typeface="Rockwell"/>
                <a:cs typeface="Rockwell"/>
              </a:rPr>
              <a:t>us</a:t>
            </a:r>
            <a:endParaRPr lang="en-US" sz="2500" b="1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163" y="5195702"/>
            <a:ext cx="3217760" cy="1064336"/>
          </a:xfrm>
          <a:prstGeom prst="rect">
            <a:avLst/>
          </a:prstGeom>
        </p:spPr>
      </p:pic>
      <p:pic>
        <p:nvPicPr>
          <p:cNvPr id="3" name="Picture 2" descr="Screen Shot 2015-03-20 at 8.4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61" y="0"/>
            <a:ext cx="7985239" cy="49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6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9427101" y="6142428"/>
            <a:ext cx="2398799" cy="52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7667" y="5791833"/>
            <a:ext cx="1494765" cy="60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5195" y="5435640"/>
            <a:ext cx="12700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/>
          <p:nvPr/>
        </p:nvSpPr>
        <p:spPr>
          <a:xfrm>
            <a:off x="-11368" y="523967"/>
            <a:ext cx="150399" cy="24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198" name="Shape 198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5">
            <a:alphaModFix/>
          </a:blip>
          <a:srcRect t="23052" b="32418"/>
          <a:stretch/>
        </p:blipFill>
        <p:spPr>
          <a:xfrm>
            <a:off x="-11233" y="751100"/>
            <a:ext cx="12180401" cy="28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11801" y="766466"/>
            <a:ext cx="12180399" cy="2804399"/>
          </a:xfrm>
          <a:prstGeom prst="rect">
            <a:avLst/>
          </a:prstGeom>
          <a:solidFill>
            <a:srgbClr val="182642">
              <a:alpha val="49803"/>
            </a:srgbClr>
          </a:solidFill>
          <a:ln>
            <a:noFill/>
          </a:ln>
        </p:spPr>
        <p:txBody>
          <a:bodyPr lIns="91431" tIns="45699" rIns="91431" bIns="45699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95301" y="-142763"/>
            <a:ext cx="11201199" cy="968400"/>
          </a:xfrm>
          <a:prstGeom prst="rect">
            <a:avLst/>
          </a:prstGeom>
          <a:noFill/>
          <a:ln>
            <a:noFill/>
          </a:ln>
        </p:spPr>
        <p:txBody>
          <a:bodyPr lIns="91431" tIns="45699" rIns="91431" bIns="45699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dirty="0"/>
              <a:t>Search </a:t>
            </a:r>
            <a:r>
              <a:rPr lang="en-US" dirty="0" smtClean="0"/>
              <a:t>Technology at CareerBuilder</a:t>
            </a:r>
            <a:r>
              <a:rPr lang="en" dirty="0" smtClean="0"/>
              <a:t> </a:t>
            </a:r>
            <a:r>
              <a:rPr lang="en" dirty="0"/>
              <a:t>by the </a:t>
            </a:r>
            <a:r>
              <a:rPr lang="en" dirty="0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rPr>
              <a:t>Numbers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sldNum" idx="4294967295"/>
          </p:nvPr>
        </p:nvSpPr>
        <p:spPr>
          <a:xfrm>
            <a:off x="294307" y="6275257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91431" tIns="45699" rIns="91431" bIns="45699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</a:t>
            </a:fld>
            <a:endParaRPr lang="en" sz="11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495301" y="424159"/>
            <a:ext cx="11201199" cy="400000"/>
          </a:xfrm>
          <a:prstGeom prst="rect">
            <a:avLst/>
          </a:prstGeom>
          <a:noFill/>
          <a:ln>
            <a:noFill/>
          </a:ln>
        </p:spPr>
        <p:txBody>
          <a:bodyPr lIns="91431" tIns="45699" rIns="91431" bIns="45699" anchor="t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-12700" y="3610684"/>
            <a:ext cx="11201199" cy="400000"/>
          </a:xfrm>
          <a:prstGeom prst="rect">
            <a:avLst/>
          </a:prstGeom>
          <a:noFill/>
          <a:ln>
            <a:noFill/>
          </a:ln>
        </p:spPr>
        <p:txBody>
          <a:bodyPr lIns="91431" tIns="45699" rIns="91431" bIns="45699" anchor="t" anchorCtr="0">
            <a:noAutofit/>
          </a:bodyPr>
          <a:lstStyle/>
          <a:p>
            <a:pPr algn="ctr">
              <a:buSzPct val="25000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Powering 50+ Search Experiences Including:</a:t>
            </a:r>
          </a:p>
        </p:txBody>
      </p:sp>
      <p:grpSp>
        <p:nvGrpSpPr>
          <p:cNvPr id="204" name="Shape 204"/>
          <p:cNvGrpSpPr/>
          <p:nvPr/>
        </p:nvGrpSpPr>
        <p:grpSpPr>
          <a:xfrm>
            <a:off x="297689" y="970227"/>
            <a:ext cx="2315220" cy="2162696"/>
            <a:chOff x="354539" y="2070844"/>
            <a:chExt cx="2315220" cy="2162696"/>
          </a:xfrm>
        </p:grpSpPr>
        <p:grpSp>
          <p:nvGrpSpPr>
            <p:cNvPr id="205" name="Shape 205"/>
            <p:cNvGrpSpPr/>
            <p:nvPr/>
          </p:nvGrpSpPr>
          <p:grpSpPr>
            <a:xfrm>
              <a:off x="881486" y="2070844"/>
              <a:ext cx="1261328" cy="1261328"/>
              <a:chOff x="824636" y="2070844"/>
              <a:chExt cx="1261328" cy="1261328"/>
            </a:xfrm>
          </p:grpSpPr>
          <p:sp>
            <p:nvSpPr>
              <p:cNvPr id="206" name="Shape 206"/>
              <p:cNvSpPr/>
              <p:nvPr/>
            </p:nvSpPr>
            <p:spPr>
              <a:xfrm>
                <a:off x="824636" y="2070844"/>
                <a:ext cx="1261328" cy="126132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68575" tIns="34275" rIns="68575" bIns="34275" anchor="ctr" anchorCtr="0">
                <a:noAutofit/>
              </a:bodyPr>
              <a:lstStyle/>
              <a:p>
                <a:pPr algn="ctr"/>
                <a:endParaRPr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7" name="Shape 207"/>
              <p:cNvGrpSpPr/>
              <p:nvPr/>
            </p:nvGrpSpPr>
            <p:grpSpPr>
              <a:xfrm>
                <a:off x="1011366" y="2427065"/>
                <a:ext cx="876611" cy="568022"/>
                <a:chOff x="1011366" y="2427065"/>
                <a:chExt cx="876611" cy="568022"/>
              </a:xfrm>
            </p:grpSpPr>
            <p:sp>
              <p:nvSpPr>
                <p:cNvPr id="208" name="Shape 208"/>
                <p:cNvSpPr/>
                <p:nvPr/>
              </p:nvSpPr>
              <p:spPr>
                <a:xfrm>
                  <a:off x="1422363" y="2744783"/>
                  <a:ext cx="54617" cy="1638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4" h="73" extrusionOk="0">
                      <a:moveTo>
                        <a:pt x="12" y="73"/>
                      </a:moveTo>
                      <a:cubicBezTo>
                        <a:pt x="11" y="73"/>
                        <a:pt x="11" y="72"/>
                        <a:pt x="10" y="72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0" y="57"/>
                        <a:pt x="0" y="57"/>
                        <a:pt x="0" y="5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3" y="0"/>
                        <a:pt x="24" y="1"/>
                        <a:pt x="24" y="2"/>
                      </a:cubicBezTo>
                      <a:cubicBezTo>
                        <a:pt x="24" y="56"/>
                        <a:pt x="24" y="56"/>
                        <a:pt x="24" y="56"/>
                      </a:cubicBezTo>
                      <a:cubicBezTo>
                        <a:pt x="24" y="57"/>
                        <a:pt x="24" y="57"/>
                        <a:pt x="24" y="58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2"/>
                        <a:pt x="13" y="73"/>
                        <a:pt x="12" y="7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68575" tIns="34275" rIns="68575" bIns="34275" anchor="t" anchorCtr="0">
                  <a:noAutofit/>
                </a:bodyPr>
                <a:lstStyle/>
                <a:p>
                  <a:endParaRPr sz="1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Shape 209"/>
                <p:cNvSpPr/>
                <p:nvPr/>
              </p:nvSpPr>
              <p:spPr>
                <a:xfrm>
                  <a:off x="1011366" y="2427065"/>
                  <a:ext cx="876611" cy="5680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" h="252" extrusionOk="0">
                      <a:moveTo>
                        <a:pt x="258" y="252"/>
                      </a:moveTo>
                      <a:cubicBezTo>
                        <a:pt x="131" y="252"/>
                        <a:pt x="131" y="252"/>
                        <a:pt x="131" y="252"/>
                      </a:cubicBezTo>
                      <a:cubicBezTo>
                        <a:pt x="115" y="252"/>
                        <a:pt x="101" y="239"/>
                        <a:pt x="99" y="223"/>
                      </a:cubicBezTo>
                      <a:cubicBezTo>
                        <a:pt x="99" y="217"/>
                        <a:pt x="99" y="217"/>
                        <a:pt x="99" y="217"/>
                      </a:cubicBezTo>
                      <a:cubicBezTo>
                        <a:pt x="28" y="217"/>
                        <a:pt x="28" y="217"/>
                        <a:pt x="28" y="217"/>
                      </a:cubicBezTo>
                      <a:cubicBezTo>
                        <a:pt x="15" y="217"/>
                        <a:pt x="4" y="206"/>
                        <a:pt x="3" y="193"/>
                      </a:cubicBezTo>
                      <a:cubicBezTo>
                        <a:pt x="1" y="165"/>
                        <a:pt x="1" y="165"/>
                        <a:pt x="1" y="165"/>
                      </a:cubicBezTo>
                      <a:cubicBezTo>
                        <a:pt x="0" y="145"/>
                        <a:pt x="13" y="126"/>
                        <a:pt x="31" y="119"/>
                      </a:cubicBezTo>
                      <a:cubicBezTo>
                        <a:pt x="32" y="118"/>
                        <a:pt x="33" y="118"/>
                        <a:pt x="33" y="118"/>
                      </a:cubicBezTo>
                      <a:cubicBezTo>
                        <a:pt x="27" y="109"/>
                        <a:pt x="24" y="98"/>
                        <a:pt x="24" y="87"/>
                      </a:cubicBezTo>
                      <a:cubicBezTo>
                        <a:pt x="24" y="59"/>
                        <a:pt x="46" y="35"/>
                        <a:pt x="72" y="35"/>
                      </a:cubicBezTo>
                      <a:cubicBezTo>
                        <a:pt x="99" y="35"/>
                        <a:pt x="121" y="59"/>
                        <a:pt x="121" y="87"/>
                      </a:cubicBezTo>
                      <a:cubicBezTo>
                        <a:pt x="121" y="98"/>
                        <a:pt x="117" y="109"/>
                        <a:pt x="111" y="118"/>
                      </a:cubicBezTo>
                      <a:cubicBezTo>
                        <a:pt x="112" y="118"/>
                        <a:pt x="112" y="118"/>
                        <a:pt x="113" y="119"/>
                      </a:cubicBezTo>
                      <a:cubicBezTo>
                        <a:pt x="118" y="120"/>
                        <a:pt x="122" y="123"/>
                        <a:pt x="126" y="126"/>
                      </a:cubicBezTo>
                      <a:cubicBezTo>
                        <a:pt x="129" y="124"/>
                        <a:pt x="133" y="122"/>
                        <a:pt x="137" y="120"/>
                      </a:cubicBezTo>
                      <a:cubicBezTo>
                        <a:pt x="140" y="119"/>
                        <a:pt x="144" y="118"/>
                        <a:pt x="147" y="117"/>
                      </a:cubicBezTo>
                      <a:cubicBezTo>
                        <a:pt x="136" y="104"/>
                        <a:pt x="130" y="88"/>
                        <a:pt x="130" y="70"/>
                      </a:cubicBezTo>
                      <a:cubicBezTo>
                        <a:pt x="130" y="31"/>
                        <a:pt x="159" y="0"/>
                        <a:pt x="195" y="0"/>
                      </a:cubicBezTo>
                      <a:cubicBezTo>
                        <a:pt x="231" y="0"/>
                        <a:pt x="260" y="31"/>
                        <a:pt x="260" y="70"/>
                      </a:cubicBezTo>
                      <a:cubicBezTo>
                        <a:pt x="260" y="88"/>
                        <a:pt x="253" y="104"/>
                        <a:pt x="243" y="117"/>
                      </a:cubicBezTo>
                      <a:cubicBezTo>
                        <a:pt x="246" y="118"/>
                        <a:pt x="249" y="119"/>
                        <a:pt x="252" y="120"/>
                      </a:cubicBezTo>
                      <a:cubicBezTo>
                        <a:pt x="256" y="122"/>
                        <a:pt x="260" y="124"/>
                        <a:pt x="264" y="126"/>
                      </a:cubicBezTo>
                      <a:cubicBezTo>
                        <a:pt x="268" y="123"/>
                        <a:pt x="272" y="120"/>
                        <a:pt x="276" y="119"/>
                      </a:cubicBezTo>
                      <a:cubicBezTo>
                        <a:pt x="277" y="118"/>
                        <a:pt x="278" y="118"/>
                        <a:pt x="278" y="118"/>
                      </a:cubicBezTo>
                      <a:cubicBezTo>
                        <a:pt x="272" y="109"/>
                        <a:pt x="269" y="98"/>
                        <a:pt x="269" y="87"/>
                      </a:cubicBezTo>
                      <a:cubicBezTo>
                        <a:pt x="269" y="59"/>
                        <a:pt x="291" y="35"/>
                        <a:pt x="317" y="35"/>
                      </a:cubicBezTo>
                      <a:cubicBezTo>
                        <a:pt x="344" y="35"/>
                        <a:pt x="366" y="59"/>
                        <a:pt x="366" y="87"/>
                      </a:cubicBezTo>
                      <a:cubicBezTo>
                        <a:pt x="366" y="98"/>
                        <a:pt x="362" y="109"/>
                        <a:pt x="356" y="118"/>
                      </a:cubicBezTo>
                      <a:cubicBezTo>
                        <a:pt x="357" y="118"/>
                        <a:pt x="357" y="118"/>
                        <a:pt x="358" y="119"/>
                      </a:cubicBezTo>
                      <a:cubicBezTo>
                        <a:pt x="377" y="126"/>
                        <a:pt x="390" y="145"/>
                        <a:pt x="389" y="165"/>
                      </a:cubicBezTo>
                      <a:cubicBezTo>
                        <a:pt x="387" y="193"/>
                        <a:pt x="387" y="193"/>
                        <a:pt x="387" y="193"/>
                      </a:cubicBezTo>
                      <a:cubicBezTo>
                        <a:pt x="386" y="206"/>
                        <a:pt x="375" y="217"/>
                        <a:pt x="361" y="217"/>
                      </a:cubicBezTo>
                      <a:cubicBezTo>
                        <a:pt x="291" y="217"/>
                        <a:pt x="291" y="217"/>
                        <a:pt x="291" y="217"/>
                      </a:cubicBezTo>
                      <a:cubicBezTo>
                        <a:pt x="290" y="223"/>
                        <a:pt x="290" y="223"/>
                        <a:pt x="290" y="223"/>
                      </a:cubicBezTo>
                      <a:cubicBezTo>
                        <a:pt x="289" y="239"/>
                        <a:pt x="275" y="252"/>
                        <a:pt x="258" y="252"/>
                      </a:cubicBezTo>
                      <a:close/>
                      <a:moveTo>
                        <a:pt x="72" y="58"/>
                      </a:moveTo>
                      <a:cubicBezTo>
                        <a:pt x="58" y="58"/>
                        <a:pt x="47" y="71"/>
                        <a:pt x="47" y="87"/>
                      </a:cubicBezTo>
                      <a:cubicBezTo>
                        <a:pt x="47" y="99"/>
                        <a:pt x="53" y="109"/>
                        <a:pt x="63" y="114"/>
                      </a:cubicBezTo>
                      <a:cubicBezTo>
                        <a:pt x="68" y="116"/>
                        <a:pt x="70" y="121"/>
                        <a:pt x="69" y="126"/>
                      </a:cubicBezTo>
                      <a:cubicBezTo>
                        <a:pt x="69" y="131"/>
                        <a:pt x="65" y="135"/>
                        <a:pt x="60" y="136"/>
                      </a:cubicBezTo>
                      <a:cubicBezTo>
                        <a:pt x="52" y="137"/>
                        <a:pt x="45" y="138"/>
                        <a:pt x="39" y="140"/>
                      </a:cubicBezTo>
                      <a:cubicBezTo>
                        <a:pt x="30" y="144"/>
                        <a:pt x="23" y="154"/>
                        <a:pt x="24" y="163"/>
                      </a:cubicBezTo>
                      <a:cubicBezTo>
                        <a:pt x="26" y="191"/>
                        <a:pt x="26" y="191"/>
                        <a:pt x="26" y="191"/>
                      </a:cubicBezTo>
                      <a:cubicBezTo>
                        <a:pt x="26" y="193"/>
                        <a:pt x="27" y="194"/>
                        <a:pt x="28" y="194"/>
                      </a:cubicBezTo>
                      <a:cubicBezTo>
                        <a:pt x="110" y="194"/>
                        <a:pt x="110" y="194"/>
                        <a:pt x="110" y="194"/>
                      </a:cubicBezTo>
                      <a:cubicBezTo>
                        <a:pt x="116" y="194"/>
                        <a:pt x="121" y="198"/>
                        <a:pt x="121" y="204"/>
                      </a:cubicBezTo>
                      <a:cubicBezTo>
                        <a:pt x="123" y="221"/>
                        <a:pt x="123" y="221"/>
                        <a:pt x="123" y="221"/>
                      </a:cubicBezTo>
                      <a:cubicBezTo>
                        <a:pt x="123" y="226"/>
                        <a:pt x="127" y="229"/>
                        <a:pt x="131" y="229"/>
                      </a:cubicBezTo>
                      <a:cubicBezTo>
                        <a:pt x="258" y="229"/>
                        <a:pt x="258" y="229"/>
                        <a:pt x="258" y="229"/>
                      </a:cubicBezTo>
                      <a:cubicBezTo>
                        <a:pt x="263" y="229"/>
                        <a:pt x="267" y="226"/>
                        <a:pt x="267" y="221"/>
                      </a:cubicBezTo>
                      <a:cubicBezTo>
                        <a:pt x="268" y="204"/>
                        <a:pt x="268" y="204"/>
                        <a:pt x="268" y="204"/>
                      </a:cubicBezTo>
                      <a:cubicBezTo>
                        <a:pt x="269" y="198"/>
                        <a:pt x="274" y="194"/>
                        <a:pt x="280" y="194"/>
                      </a:cubicBezTo>
                      <a:cubicBezTo>
                        <a:pt x="361" y="194"/>
                        <a:pt x="361" y="194"/>
                        <a:pt x="361" y="194"/>
                      </a:cubicBezTo>
                      <a:cubicBezTo>
                        <a:pt x="363" y="194"/>
                        <a:pt x="364" y="193"/>
                        <a:pt x="364" y="191"/>
                      </a:cubicBezTo>
                      <a:cubicBezTo>
                        <a:pt x="366" y="163"/>
                        <a:pt x="366" y="163"/>
                        <a:pt x="366" y="163"/>
                      </a:cubicBezTo>
                      <a:cubicBezTo>
                        <a:pt x="366" y="154"/>
                        <a:pt x="359" y="144"/>
                        <a:pt x="350" y="140"/>
                      </a:cubicBezTo>
                      <a:cubicBezTo>
                        <a:pt x="344" y="138"/>
                        <a:pt x="338" y="137"/>
                        <a:pt x="330" y="136"/>
                      </a:cubicBezTo>
                      <a:cubicBezTo>
                        <a:pt x="325" y="135"/>
                        <a:pt x="321" y="131"/>
                        <a:pt x="320" y="126"/>
                      </a:cubicBezTo>
                      <a:cubicBezTo>
                        <a:pt x="319" y="121"/>
                        <a:pt x="322" y="116"/>
                        <a:pt x="327" y="114"/>
                      </a:cubicBezTo>
                      <a:cubicBezTo>
                        <a:pt x="336" y="109"/>
                        <a:pt x="343" y="99"/>
                        <a:pt x="343" y="87"/>
                      </a:cubicBezTo>
                      <a:cubicBezTo>
                        <a:pt x="343" y="71"/>
                        <a:pt x="331" y="58"/>
                        <a:pt x="317" y="58"/>
                      </a:cubicBezTo>
                      <a:cubicBezTo>
                        <a:pt x="303" y="58"/>
                        <a:pt x="292" y="71"/>
                        <a:pt x="292" y="87"/>
                      </a:cubicBezTo>
                      <a:cubicBezTo>
                        <a:pt x="292" y="99"/>
                        <a:pt x="298" y="109"/>
                        <a:pt x="308" y="114"/>
                      </a:cubicBezTo>
                      <a:cubicBezTo>
                        <a:pt x="313" y="116"/>
                        <a:pt x="315" y="121"/>
                        <a:pt x="315" y="126"/>
                      </a:cubicBezTo>
                      <a:cubicBezTo>
                        <a:pt x="314" y="131"/>
                        <a:pt x="310" y="135"/>
                        <a:pt x="305" y="136"/>
                      </a:cubicBezTo>
                      <a:cubicBezTo>
                        <a:pt x="297" y="137"/>
                        <a:pt x="290" y="138"/>
                        <a:pt x="284" y="140"/>
                      </a:cubicBezTo>
                      <a:cubicBezTo>
                        <a:pt x="280" y="142"/>
                        <a:pt x="276" y="146"/>
                        <a:pt x="274" y="149"/>
                      </a:cubicBezTo>
                      <a:cubicBezTo>
                        <a:pt x="272" y="151"/>
                        <a:pt x="269" y="153"/>
                        <a:pt x="266" y="153"/>
                      </a:cubicBezTo>
                      <a:cubicBezTo>
                        <a:pt x="263" y="154"/>
                        <a:pt x="259" y="152"/>
                        <a:pt x="257" y="150"/>
                      </a:cubicBezTo>
                      <a:cubicBezTo>
                        <a:pt x="253" y="146"/>
                        <a:pt x="249" y="144"/>
                        <a:pt x="244" y="142"/>
                      </a:cubicBezTo>
                      <a:cubicBezTo>
                        <a:pt x="235" y="139"/>
                        <a:pt x="226" y="137"/>
                        <a:pt x="214" y="135"/>
                      </a:cubicBezTo>
                      <a:cubicBezTo>
                        <a:pt x="209" y="134"/>
                        <a:pt x="205" y="130"/>
                        <a:pt x="204" y="125"/>
                      </a:cubicBezTo>
                      <a:cubicBezTo>
                        <a:pt x="203" y="120"/>
                        <a:pt x="206" y="115"/>
                        <a:pt x="211" y="113"/>
                      </a:cubicBezTo>
                      <a:cubicBezTo>
                        <a:pt x="226" y="106"/>
                        <a:pt x="237" y="89"/>
                        <a:pt x="237" y="70"/>
                      </a:cubicBezTo>
                      <a:cubicBezTo>
                        <a:pt x="237" y="44"/>
                        <a:pt x="218" y="23"/>
                        <a:pt x="195" y="23"/>
                      </a:cubicBezTo>
                      <a:cubicBezTo>
                        <a:pt x="172" y="23"/>
                        <a:pt x="153" y="44"/>
                        <a:pt x="153" y="70"/>
                      </a:cubicBezTo>
                      <a:cubicBezTo>
                        <a:pt x="153" y="89"/>
                        <a:pt x="163" y="106"/>
                        <a:pt x="179" y="113"/>
                      </a:cubicBezTo>
                      <a:cubicBezTo>
                        <a:pt x="184" y="115"/>
                        <a:pt x="186" y="120"/>
                        <a:pt x="186" y="125"/>
                      </a:cubicBezTo>
                      <a:cubicBezTo>
                        <a:pt x="185" y="130"/>
                        <a:pt x="181" y="134"/>
                        <a:pt x="176" y="135"/>
                      </a:cubicBezTo>
                      <a:cubicBezTo>
                        <a:pt x="164" y="137"/>
                        <a:pt x="154" y="139"/>
                        <a:pt x="145" y="142"/>
                      </a:cubicBezTo>
                      <a:cubicBezTo>
                        <a:pt x="141" y="144"/>
                        <a:pt x="137" y="146"/>
                        <a:pt x="133" y="150"/>
                      </a:cubicBezTo>
                      <a:cubicBezTo>
                        <a:pt x="130" y="152"/>
                        <a:pt x="127" y="154"/>
                        <a:pt x="124" y="153"/>
                      </a:cubicBezTo>
                      <a:cubicBezTo>
                        <a:pt x="120" y="153"/>
                        <a:pt x="117" y="151"/>
                        <a:pt x="115" y="149"/>
                      </a:cubicBezTo>
                      <a:cubicBezTo>
                        <a:pt x="113" y="146"/>
                        <a:pt x="110" y="142"/>
                        <a:pt x="105" y="140"/>
                      </a:cubicBezTo>
                      <a:cubicBezTo>
                        <a:pt x="99" y="138"/>
                        <a:pt x="93" y="137"/>
                        <a:pt x="85" y="136"/>
                      </a:cubicBezTo>
                      <a:cubicBezTo>
                        <a:pt x="80" y="135"/>
                        <a:pt x="76" y="131"/>
                        <a:pt x="75" y="126"/>
                      </a:cubicBezTo>
                      <a:cubicBezTo>
                        <a:pt x="74" y="121"/>
                        <a:pt x="77" y="116"/>
                        <a:pt x="82" y="114"/>
                      </a:cubicBezTo>
                      <a:cubicBezTo>
                        <a:pt x="91" y="109"/>
                        <a:pt x="97" y="99"/>
                        <a:pt x="97" y="87"/>
                      </a:cubicBezTo>
                      <a:cubicBezTo>
                        <a:pt x="97" y="71"/>
                        <a:pt x="86" y="58"/>
                        <a:pt x="72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68575" tIns="34275" rIns="68575" bIns="34275" anchor="t" anchorCtr="0">
                  <a:noAutofit/>
                </a:bodyPr>
                <a:lstStyle/>
                <a:p>
                  <a:endParaRPr sz="19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0" name="Shape 210"/>
            <p:cNvGrpSpPr/>
            <p:nvPr/>
          </p:nvGrpSpPr>
          <p:grpSpPr>
            <a:xfrm>
              <a:off x="354539" y="3415683"/>
              <a:ext cx="2315220" cy="817858"/>
              <a:chOff x="354539" y="3422625"/>
              <a:chExt cx="2315220" cy="817858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354539" y="3422625"/>
                <a:ext cx="2315220" cy="42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4000">
                    <a:solidFill>
                      <a:srgbClr val="FFFFFF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100</a:t>
                </a:r>
                <a:r>
                  <a:rPr lang="en" sz="2000">
                    <a:solidFill>
                      <a:schemeClr val="lt1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 million </a:t>
                </a:r>
                <a:r>
                  <a:rPr lang="en" sz="4000">
                    <a:solidFill>
                      <a:srgbClr val="FFFFFF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+</a:t>
                </a: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54539" y="3810630"/>
                <a:ext cx="2315220" cy="42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Searches per day</a:t>
                </a:r>
              </a:p>
            </p:txBody>
          </p:sp>
        </p:grpSp>
      </p:grpSp>
      <p:grpSp>
        <p:nvGrpSpPr>
          <p:cNvPr id="213" name="Shape 213"/>
          <p:cNvGrpSpPr/>
          <p:nvPr/>
        </p:nvGrpSpPr>
        <p:grpSpPr>
          <a:xfrm>
            <a:off x="7276833" y="970227"/>
            <a:ext cx="2315223" cy="2397639"/>
            <a:chOff x="2452496" y="2070844"/>
            <a:chExt cx="2315222" cy="2397639"/>
          </a:xfrm>
        </p:grpSpPr>
        <p:grpSp>
          <p:nvGrpSpPr>
            <p:cNvPr id="214" name="Shape 214"/>
            <p:cNvGrpSpPr/>
            <p:nvPr/>
          </p:nvGrpSpPr>
          <p:grpSpPr>
            <a:xfrm>
              <a:off x="2979444" y="2070844"/>
              <a:ext cx="1261328" cy="1261328"/>
              <a:chOff x="3021075" y="2070844"/>
              <a:chExt cx="1261328" cy="1261328"/>
            </a:xfrm>
          </p:grpSpPr>
          <p:sp>
            <p:nvSpPr>
              <p:cNvPr id="215" name="Shape 215"/>
              <p:cNvSpPr/>
              <p:nvPr/>
            </p:nvSpPr>
            <p:spPr>
              <a:xfrm>
                <a:off x="3021075" y="2070844"/>
                <a:ext cx="1261328" cy="126132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68575" tIns="34275" rIns="68575" bIns="34275" anchor="ctr" anchorCtr="0">
                <a:noAutofit/>
              </a:bodyPr>
              <a:lstStyle/>
              <a:p>
                <a:pPr algn="ctr"/>
                <a:endParaRPr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6" name="Shape 216"/>
              <p:cNvGrpSpPr/>
              <p:nvPr/>
            </p:nvGrpSpPr>
            <p:grpSpPr>
              <a:xfrm>
                <a:off x="3263595" y="2479279"/>
                <a:ext cx="776287" cy="492124"/>
                <a:chOff x="3631187" y="2464757"/>
                <a:chExt cx="776287" cy="492124"/>
              </a:xfrm>
            </p:grpSpPr>
            <p:sp>
              <p:nvSpPr>
                <p:cNvPr id="217" name="Shape 217"/>
                <p:cNvSpPr/>
                <p:nvPr/>
              </p:nvSpPr>
              <p:spPr>
                <a:xfrm>
                  <a:off x="3631187" y="2517144"/>
                  <a:ext cx="288924" cy="3873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6" h="169" extrusionOk="0">
                      <a:moveTo>
                        <a:pt x="126" y="131"/>
                      </a:moveTo>
                      <a:cubicBezTo>
                        <a:pt x="126" y="161"/>
                        <a:pt x="126" y="161"/>
                        <a:pt x="126" y="161"/>
                      </a:cubicBezTo>
                      <a:cubicBezTo>
                        <a:pt x="126" y="166"/>
                        <a:pt x="121" y="169"/>
                        <a:pt x="117" y="166"/>
                      </a:cubicBezTo>
                      <a:cubicBezTo>
                        <a:pt x="3" y="105"/>
                        <a:pt x="3" y="105"/>
                        <a:pt x="3" y="105"/>
                      </a:cubicBezTo>
                      <a:cubicBezTo>
                        <a:pt x="1" y="104"/>
                        <a:pt x="0" y="102"/>
                        <a:pt x="0" y="99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67"/>
                        <a:pt x="1" y="65"/>
                        <a:pt x="3" y="64"/>
                      </a:cubicBezTo>
                      <a:cubicBezTo>
                        <a:pt x="117" y="2"/>
                        <a:pt x="117" y="2"/>
                        <a:pt x="117" y="2"/>
                      </a:cubicBezTo>
                      <a:cubicBezTo>
                        <a:pt x="121" y="0"/>
                        <a:pt x="126" y="3"/>
                        <a:pt x="126" y="7"/>
                      </a:cubicBezTo>
                      <a:cubicBezTo>
                        <a:pt x="126" y="38"/>
                        <a:pt x="126" y="38"/>
                        <a:pt x="126" y="38"/>
                      </a:cubicBezTo>
                      <a:cubicBezTo>
                        <a:pt x="126" y="40"/>
                        <a:pt x="125" y="42"/>
                        <a:pt x="123" y="43"/>
                      </a:cubicBezTo>
                      <a:cubicBezTo>
                        <a:pt x="49" y="78"/>
                        <a:pt x="49" y="78"/>
                        <a:pt x="49" y="78"/>
                      </a:cubicBezTo>
                      <a:cubicBezTo>
                        <a:pt x="45" y="81"/>
                        <a:pt x="45" y="87"/>
                        <a:pt x="49" y="89"/>
                      </a:cubicBezTo>
                      <a:cubicBezTo>
                        <a:pt x="123" y="125"/>
                        <a:pt x="123" y="125"/>
                        <a:pt x="123" y="125"/>
                      </a:cubicBezTo>
                      <a:cubicBezTo>
                        <a:pt x="125" y="126"/>
                        <a:pt x="126" y="128"/>
                        <a:pt x="126" y="1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68575" tIns="34275" rIns="68575" bIns="34275" anchor="t" anchorCtr="0">
                  <a:noAutofit/>
                </a:bodyPr>
                <a:lstStyle/>
                <a:p>
                  <a:endParaRPr sz="1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Shape 218"/>
                <p:cNvSpPr/>
                <p:nvPr/>
              </p:nvSpPr>
              <p:spPr>
                <a:xfrm>
                  <a:off x="4118550" y="2518732"/>
                  <a:ext cx="288924" cy="38576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6" h="168" extrusionOk="0">
                      <a:moveTo>
                        <a:pt x="123" y="104"/>
                      </a:moveTo>
                      <a:cubicBezTo>
                        <a:pt x="10" y="165"/>
                        <a:pt x="10" y="165"/>
                        <a:pt x="10" y="165"/>
                      </a:cubicBezTo>
                      <a:cubicBezTo>
                        <a:pt x="6" y="168"/>
                        <a:pt x="0" y="164"/>
                        <a:pt x="0" y="159"/>
                      </a:cubicBezTo>
                      <a:cubicBezTo>
                        <a:pt x="0" y="130"/>
                        <a:pt x="0" y="130"/>
                        <a:pt x="0" y="130"/>
                      </a:cubicBezTo>
                      <a:cubicBezTo>
                        <a:pt x="0" y="128"/>
                        <a:pt x="2" y="126"/>
                        <a:pt x="4" y="124"/>
                      </a:cubicBezTo>
                      <a:cubicBezTo>
                        <a:pt x="76" y="89"/>
                        <a:pt x="76" y="89"/>
                        <a:pt x="76" y="89"/>
                      </a:cubicBezTo>
                      <a:cubicBezTo>
                        <a:pt x="81" y="87"/>
                        <a:pt x="81" y="80"/>
                        <a:pt x="76" y="77"/>
                      </a:cubicBezTo>
                      <a:cubicBezTo>
                        <a:pt x="4" y="42"/>
                        <a:pt x="4" y="42"/>
                        <a:pt x="4" y="42"/>
                      </a:cubicBezTo>
                      <a:cubicBezTo>
                        <a:pt x="2" y="41"/>
                        <a:pt x="0" y="39"/>
                        <a:pt x="0" y="36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3"/>
                        <a:pt x="6" y="0"/>
                        <a:pt x="10" y="2"/>
                      </a:cubicBezTo>
                      <a:cubicBezTo>
                        <a:pt x="123" y="63"/>
                        <a:pt x="123" y="63"/>
                        <a:pt x="123" y="63"/>
                      </a:cubicBezTo>
                      <a:cubicBezTo>
                        <a:pt x="125" y="64"/>
                        <a:pt x="126" y="66"/>
                        <a:pt x="126" y="69"/>
                      </a:cubicBezTo>
                      <a:cubicBezTo>
                        <a:pt x="126" y="98"/>
                        <a:pt x="126" y="98"/>
                        <a:pt x="126" y="98"/>
                      </a:cubicBezTo>
                      <a:cubicBezTo>
                        <a:pt x="126" y="101"/>
                        <a:pt x="125" y="103"/>
                        <a:pt x="123" y="10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68575" tIns="34275" rIns="68575" bIns="34275" anchor="t" anchorCtr="0">
                  <a:noAutofit/>
                </a:bodyPr>
                <a:lstStyle/>
                <a:p>
                  <a:endParaRPr sz="1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3951862" y="2464757"/>
                  <a:ext cx="134936" cy="4921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9" h="215" extrusionOk="0">
                      <a:moveTo>
                        <a:pt x="57" y="29"/>
                      </a:moveTo>
                      <a:cubicBezTo>
                        <a:pt x="25" y="192"/>
                        <a:pt x="25" y="192"/>
                        <a:pt x="25" y="192"/>
                      </a:cubicBezTo>
                      <a:cubicBezTo>
                        <a:pt x="24" y="198"/>
                        <a:pt x="23" y="202"/>
                        <a:pt x="22" y="205"/>
                      </a:cubicBezTo>
                      <a:cubicBezTo>
                        <a:pt x="22" y="208"/>
                        <a:pt x="20" y="211"/>
                        <a:pt x="19" y="213"/>
                      </a:cubicBezTo>
                      <a:cubicBezTo>
                        <a:pt x="17" y="214"/>
                        <a:pt x="15" y="215"/>
                        <a:pt x="12" y="215"/>
                      </a:cubicBezTo>
                      <a:cubicBezTo>
                        <a:pt x="4" y="215"/>
                        <a:pt x="0" y="211"/>
                        <a:pt x="0" y="203"/>
                      </a:cubicBezTo>
                      <a:cubicBezTo>
                        <a:pt x="0" y="200"/>
                        <a:pt x="1" y="195"/>
                        <a:pt x="2" y="186"/>
                      </a:cubicBezTo>
                      <a:cubicBezTo>
                        <a:pt x="34" y="23"/>
                        <a:pt x="34" y="23"/>
                        <a:pt x="34" y="23"/>
                      </a:cubicBezTo>
                      <a:cubicBezTo>
                        <a:pt x="36" y="14"/>
                        <a:pt x="37" y="8"/>
                        <a:pt x="39" y="5"/>
                      </a:cubicBezTo>
                      <a:cubicBezTo>
                        <a:pt x="40" y="2"/>
                        <a:pt x="43" y="0"/>
                        <a:pt x="48" y="0"/>
                      </a:cubicBezTo>
                      <a:cubicBezTo>
                        <a:pt x="51" y="0"/>
                        <a:pt x="54" y="1"/>
                        <a:pt x="56" y="3"/>
                      </a:cubicBezTo>
                      <a:cubicBezTo>
                        <a:pt x="58" y="6"/>
                        <a:pt x="59" y="9"/>
                        <a:pt x="59" y="13"/>
                      </a:cubicBezTo>
                      <a:cubicBezTo>
                        <a:pt x="59" y="16"/>
                        <a:pt x="59" y="21"/>
                        <a:pt x="57" y="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68575" tIns="34275" rIns="68575" bIns="34275" anchor="t" anchorCtr="0">
                  <a:noAutofit/>
                </a:bodyPr>
                <a:lstStyle/>
                <a:p>
                  <a:endParaRPr sz="1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0" name="Shape 220"/>
            <p:cNvGrpSpPr/>
            <p:nvPr/>
          </p:nvGrpSpPr>
          <p:grpSpPr>
            <a:xfrm>
              <a:off x="2452496" y="3415682"/>
              <a:ext cx="2315222" cy="1052801"/>
              <a:chOff x="2452496" y="3415682"/>
              <a:chExt cx="2315222" cy="1052801"/>
            </a:xfrm>
          </p:grpSpPr>
          <p:sp>
            <p:nvSpPr>
              <p:cNvPr id="221" name="Shape 221"/>
              <p:cNvSpPr/>
              <p:nvPr/>
            </p:nvSpPr>
            <p:spPr>
              <a:xfrm>
                <a:off x="2452498" y="3415682"/>
                <a:ext cx="2315220" cy="42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4000">
                    <a:solidFill>
                      <a:srgbClr val="FFFFFF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30+</a:t>
                </a:r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2452496" y="3803684"/>
                <a:ext cx="2315100" cy="66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Software Developers, Data Scientists + Analysts</a:t>
                </a:r>
              </a:p>
            </p:txBody>
          </p:sp>
        </p:grpSp>
      </p:grpSp>
      <p:grpSp>
        <p:nvGrpSpPr>
          <p:cNvPr id="223" name="Shape 223"/>
          <p:cNvGrpSpPr/>
          <p:nvPr/>
        </p:nvGrpSpPr>
        <p:grpSpPr>
          <a:xfrm>
            <a:off x="4945637" y="970227"/>
            <a:ext cx="2315220" cy="2190655"/>
            <a:chOff x="4767719" y="2070844"/>
            <a:chExt cx="2315220" cy="2190655"/>
          </a:xfrm>
        </p:grpSpPr>
        <p:sp>
          <p:nvSpPr>
            <p:cNvPr id="224" name="Shape 224"/>
            <p:cNvSpPr/>
            <p:nvPr/>
          </p:nvSpPr>
          <p:spPr>
            <a:xfrm>
              <a:off x="5294664" y="2070844"/>
              <a:ext cx="1261328" cy="126132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algn="ctr"/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5" name="Shape 225"/>
            <p:cNvGrpSpPr/>
            <p:nvPr/>
          </p:nvGrpSpPr>
          <p:grpSpPr>
            <a:xfrm>
              <a:off x="4767719" y="3415682"/>
              <a:ext cx="2315220" cy="845817"/>
              <a:chOff x="4767719" y="3415682"/>
              <a:chExt cx="2315220" cy="845817"/>
            </a:xfrm>
          </p:grpSpPr>
          <p:sp>
            <p:nvSpPr>
              <p:cNvPr id="226" name="Shape 226"/>
              <p:cNvSpPr/>
              <p:nvPr/>
            </p:nvSpPr>
            <p:spPr>
              <a:xfrm>
                <a:off x="4767719" y="3415682"/>
                <a:ext cx="2315220" cy="42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4000">
                    <a:solidFill>
                      <a:srgbClr val="FFFFFF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500+</a:t>
                </a:r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4767719" y="3831600"/>
                <a:ext cx="2315100" cy="429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Search Servers</a:t>
                </a:r>
              </a:p>
            </p:txBody>
          </p:sp>
        </p:grpSp>
      </p:grpSp>
      <p:sp>
        <p:nvSpPr>
          <p:cNvPr id="228" name="Shape 228"/>
          <p:cNvSpPr/>
          <p:nvPr/>
        </p:nvSpPr>
        <p:spPr>
          <a:xfrm>
            <a:off x="8186738" y="1625600"/>
            <a:ext cx="263524" cy="0"/>
          </a:xfrm>
          <a:custGeom>
            <a:avLst/>
            <a:gdLst/>
            <a:ahLst/>
            <a:cxnLst/>
            <a:rect l="0" t="0" r="0" b="0"/>
            <a:pathLst>
              <a:path w="166" extrusionOk="0">
                <a:moveTo>
                  <a:pt x="0" y="0"/>
                </a:moveTo>
                <a:lnTo>
                  <a:pt x="166" y="0"/>
                </a:lnTo>
                <a:lnTo>
                  <a:pt x="0" y="0"/>
                </a:lnTo>
                <a:close/>
              </a:path>
            </a:pathLst>
          </a:custGeom>
          <a:solidFill>
            <a:srgbClr val="A7A9AC"/>
          </a:solidFill>
          <a:ln>
            <a:noFill/>
          </a:ln>
        </p:spPr>
        <p:txBody>
          <a:bodyPr lIns="91431" tIns="45699" rIns="91431" bIns="45699" anchor="t" anchorCtr="0">
            <a:noAutofit/>
          </a:bodyPr>
          <a:lstStyle/>
          <a:p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Shape 229"/>
          <p:cNvCxnSpPr/>
          <p:nvPr/>
        </p:nvCxnSpPr>
        <p:spPr>
          <a:xfrm>
            <a:off x="8186738" y="1625600"/>
            <a:ext cx="263599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230" name="Shape 230"/>
          <p:cNvSpPr/>
          <p:nvPr/>
        </p:nvSpPr>
        <p:spPr>
          <a:xfrm>
            <a:off x="8186738" y="1724025"/>
            <a:ext cx="263524" cy="0"/>
          </a:xfrm>
          <a:custGeom>
            <a:avLst/>
            <a:gdLst/>
            <a:ahLst/>
            <a:cxnLst/>
            <a:rect l="0" t="0" r="0" b="0"/>
            <a:pathLst>
              <a:path w="166" extrusionOk="0">
                <a:moveTo>
                  <a:pt x="0" y="0"/>
                </a:moveTo>
                <a:lnTo>
                  <a:pt x="166" y="0"/>
                </a:lnTo>
                <a:lnTo>
                  <a:pt x="0" y="0"/>
                </a:lnTo>
                <a:close/>
              </a:path>
            </a:pathLst>
          </a:custGeom>
          <a:solidFill>
            <a:srgbClr val="A7A9AC"/>
          </a:solidFill>
          <a:ln>
            <a:noFill/>
          </a:ln>
        </p:spPr>
        <p:txBody>
          <a:bodyPr lIns="91431" tIns="45699" rIns="91431" bIns="45699" anchor="t" anchorCtr="0">
            <a:noAutofit/>
          </a:bodyPr>
          <a:lstStyle/>
          <a:p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1" name="Shape 231"/>
          <p:cNvCxnSpPr/>
          <p:nvPr/>
        </p:nvCxnSpPr>
        <p:spPr>
          <a:xfrm>
            <a:off x="8186738" y="1724025"/>
            <a:ext cx="263599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232" name="Shape 232"/>
          <p:cNvSpPr/>
          <p:nvPr/>
        </p:nvSpPr>
        <p:spPr>
          <a:xfrm>
            <a:off x="8186738" y="1820863"/>
            <a:ext cx="263524" cy="0"/>
          </a:xfrm>
          <a:custGeom>
            <a:avLst/>
            <a:gdLst/>
            <a:ahLst/>
            <a:cxnLst/>
            <a:rect l="0" t="0" r="0" b="0"/>
            <a:pathLst>
              <a:path w="166" extrusionOk="0">
                <a:moveTo>
                  <a:pt x="0" y="0"/>
                </a:moveTo>
                <a:lnTo>
                  <a:pt x="166" y="0"/>
                </a:lnTo>
                <a:lnTo>
                  <a:pt x="0" y="0"/>
                </a:lnTo>
                <a:close/>
              </a:path>
            </a:pathLst>
          </a:custGeom>
          <a:solidFill>
            <a:srgbClr val="A7A9AC"/>
          </a:solidFill>
          <a:ln>
            <a:noFill/>
          </a:ln>
        </p:spPr>
        <p:txBody>
          <a:bodyPr lIns="91431" tIns="45699" rIns="91431" bIns="45699" anchor="t" anchorCtr="0">
            <a:noAutofit/>
          </a:bodyPr>
          <a:lstStyle/>
          <a:p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Shape 233"/>
          <p:cNvCxnSpPr/>
          <p:nvPr/>
        </p:nvCxnSpPr>
        <p:spPr>
          <a:xfrm>
            <a:off x="8186738" y="1820863"/>
            <a:ext cx="263599" cy="0"/>
          </a:xfrm>
          <a:prstGeom prst="straightConnector1">
            <a:avLst/>
          </a:prstGeom>
          <a:solidFill>
            <a:srgbClr val="A7A9AC"/>
          </a:solidFill>
          <a:ln>
            <a:noFill/>
          </a:ln>
        </p:spPr>
      </p:cxnSp>
      <p:grpSp>
        <p:nvGrpSpPr>
          <p:cNvPr id="234" name="Shape 234"/>
          <p:cNvGrpSpPr/>
          <p:nvPr/>
        </p:nvGrpSpPr>
        <p:grpSpPr>
          <a:xfrm>
            <a:off x="2614439" y="979793"/>
            <a:ext cx="2315220" cy="2282640"/>
            <a:chOff x="5466029" y="734845"/>
            <a:chExt cx="1736415" cy="1711980"/>
          </a:xfrm>
        </p:grpSpPr>
        <p:sp>
          <p:nvSpPr>
            <p:cNvPr id="235" name="Shape 235"/>
            <p:cNvSpPr/>
            <p:nvPr/>
          </p:nvSpPr>
          <p:spPr>
            <a:xfrm>
              <a:off x="5861239" y="734845"/>
              <a:ext cx="945899" cy="94589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algn="ctr"/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Shape 236"/>
            <p:cNvGrpSpPr/>
            <p:nvPr/>
          </p:nvGrpSpPr>
          <p:grpSpPr>
            <a:xfrm>
              <a:off x="6107062" y="937852"/>
              <a:ext cx="445293" cy="559593"/>
              <a:chOff x="8021638" y="2351088"/>
              <a:chExt cx="593725" cy="746125"/>
            </a:xfrm>
          </p:grpSpPr>
          <p:sp>
            <p:nvSpPr>
              <p:cNvPr id="237" name="Shape 237"/>
              <p:cNvSpPr/>
              <p:nvPr/>
            </p:nvSpPr>
            <p:spPr>
              <a:xfrm>
                <a:off x="8021638" y="2351088"/>
                <a:ext cx="593725" cy="746125"/>
              </a:xfrm>
              <a:custGeom>
                <a:avLst/>
                <a:gdLst/>
                <a:ahLst/>
                <a:cxnLst/>
                <a:rect l="0" t="0" r="0" b="0"/>
                <a:pathLst>
                  <a:path w="259" h="325" extrusionOk="0">
                    <a:moveTo>
                      <a:pt x="247" y="325"/>
                    </a:moveTo>
                    <a:cubicBezTo>
                      <a:pt x="12" y="325"/>
                      <a:pt x="12" y="325"/>
                      <a:pt x="12" y="325"/>
                    </a:cubicBezTo>
                    <a:cubicBezTo>
                      <a:pt x="6" y="325"/>
                      <a:pt x="0" y="319"/>
                      <a:pt x="0" y="3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254" y="0"/>
                      <a:pt x="259" y="6"/>
                      <a:pt x="259" y="13"/>
                    </a:cubicBezTo>
                    <a:cubicBezTo>
                      <a:pt x="259" y="312"/>
                      <a:pt x="259" y="312"/>
                      <a:pt x="259" y="312"/>
                    </a:cubicBezTo>
                    <a:cubicBezTo>
                      <a:pt x="259" y="319"/>
                      <a:pt x="254" y="325"/>
                      <a:pt x="247" y="325"/>
                    </a:cubicBezTo>
                    <a:close/>
                    <a:moveTo>
                      <a:pt x="25" y="300"/>
                    </a:moveTo>
                    <a:cubicBezTo>
                      <a:pt x="234" y="300"/>
                      <a:pt x="234" y="300"/>
                      <a:pt x="234" y="300"/>
                    </a:cubicBezTo>
                    <a:cubicBezTo>
                      <a:pt x="234" y="25"/>
                      <a:pt x="234" y="25"/>
                      <a:pt x="234" y="25"/>
                    </a:cubicBezTo>
                    <a:cubicBezTo>
                      <a:pt x="25" y="25"/>
                      <a:pt x="25" y="25"/>
                      <a:pt x="25" y="25"/>
                    </a:cubicBezTo>
                    <a:lnTo>
                      <a:pt x="25" y="3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endParaRPr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x="8170863" y="2487613"/>
                <a:ext cx="130174" cy="169863"/>
              </a:xfrm>
              <a:custGeom>
                <a:avLst/>
                <a:gdLst/>
                <a:ahLst/>
                <a:cxnLst/>
                <a:rect l="0" t="0" r="0" b="0"/>
                <a:pathLst>
                  <a:path w="57" h="74" extrusionOk="0">
                    <a:moveTo>
                      <a:pt x="45" y="39"/>
                    </a:moveTo>
                    <a:cubicBezTo>
                      <a:pt x="42" y="37"/>
                      <a:pt x="39" y="37"/>
                      <a:pt x="35" y="36"/>
                    </a:cubicBezTo>
                    <a:cubicBezTo>
                      <a:pt x="41" y="33"/>
                      <a:pt x="45" y="27"/>
                      <a:pt x="45" y="19"/>
                    </a:cubicBezTo>
                    <a:cubicBezTo>
                      <a:pt x="45" y="9"/>
                      <a:pt x="38" y="0"/>
                      <a:pt x="28" y="0"/>
                    </a:cubicBezTo>
                    <a:cubicBezTo>
                      <a:pt x="19" y="0"/>
                      <a:pt x="11" y="9"/>
                      <a:pt x="11" y="19"/>
                    </a:cubicBezTo>
                    <a:cubicBezTo>
                      <a:pt x="11" y="27"/>
                      <a:pt x="16" y="33"/>
                      <a:pt x="22" y="36"/>
                    </a:cubicBezTo>
                    <a:cubicBezTo>
                      <a:pt x="18" y="37"/>
                      <a:pt x="15" y="37"/>
                      <a:pt x="11" y="39"/>
                    </a:cubicBezTo>
                    <a:cubicBezTo>
                      <a:pt x="5" y="41"/>
                      <a:pt x="0" y="48"/>
                      <a:pt x="1" y="55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71"/>
                      <a:pt x="5" y="74"/>
                      <a:pt x="8" y="74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52" y="74"/>
                      <a:pt x="55" y="71"/>
                      <a:pt x="55" y="68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57" y="48"/>
                      <a:pt x="52" y="41"/>
                      <a:pt x="45" y="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endParaRPr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Shape 239"/>
              <p:cNvSpPr/>
              <p:nvPr/>
            </p:nvSpPr>
            <p:spPr>
              <a:xfrm>
                <a:off x="8164513" y="2719388"/>
                <a:ext cx="309563" cy="44450"/>
              </a:xfrm>
              <a:custGeom>
                <a:avLst/>
                <a:gdLst/>
                <a:ahLst/>
                <a:cxnLst/>
                <a:rect l="0" t="0" r="0" b="0"/>
                <a:pathLst>
                  <a:path w="135" h="19" extrusionOk="0">
                    <a:moveTo>
                      <a:pt x="125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1" y="0"/>
                      <a:pt x="135" y="4"/>
                      <a:pt x="135" y="10"/>
                    </a:cubicBezTo>
                    <a:cubicBezTo>
                      <a:pt x="135" y="15"/>
                      <a:pt x="131" y="19"/>
                      <a:pt x="125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endParaRPr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Shape 240"/>
              <p:cNvSpPr/>
              <p:nvPr/>
            </p:nvSpPr>
            <p:spPr>
              <a:xfrm>
                <a:off x="8164513" y="2819400"/>
                <a:ext cx="309563" cy="42862"/>
              </a:xfrm>
              <a:custGeom>
                <a:avLst/>
                <a:gdLst/>
                <a:ahLst/>
                <a:cxnLst/>
                <a:rect l="0" t="0" r="0" b="0"/>
                <a:pathLst>
                  <a:path w="135" h="19" extrusionOk="0">
                    <a:moveTo>
                      <a:pt x="125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1" y="0"/>
                      <a:pt x="135" y="4"/>
                      <a:pt x="135" y="10"/>
                    </a:cubicBezTo>
                    <a:cubicBezTo>
                      <a:pt x="135" y="15"/>
                      <a:pt x="131" y="19"/>
                      <a:pt x="125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endParaRPr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8164513" y="2917825"/>
                <a:ext cx="309563" cy="42862"/>
              </a:xfrm>
              <a:custGeom>
                <a:avLst/>
                <a:gdLst/>
                <a:ahLst/>
                <a:cxnLst/>
                <a:rect l="0" t="0" r="0" b="0"/>
                <a:pathLst>
                  <a:path w="135" h="19" extrusionOk="0">
                    <a:moveTo>
                      <a:pt x="125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4" y="19"/>
                      <a:pt x="0" y="15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1" y="0"/>
                      <a:pt x="135" y="4"/>
                      <a:pt x="135" y="9"/>
                    </a:cubicBezTo>
                    <a:cubicBezTo>
                      <a:pt x="135" y="15"/>
                      <a:pt x="131" y="19"/>
                      <a:pt x="125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endParaRPr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" name="Shape 242"/>
            <p:cNvGrpSpPr/>
            <p:nvPr/>
          </p:nvGrpSpPr>
          <p:grpSpPr>
            <a:xfrm>
              <a:off x="5466029" y="1736298"/>
              <a:ext cx="1736415" cy="710527"/>
              <a:chOff x="7143427" y="3428957"/>
              <a:chExt cx="2315220" cy="947369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7143427" y="3428957"/>
                <a:ext cx="2315220" cy="42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4000">
                    <a:solidFill>
                      <a:srgbClr val="FFFFFF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1</a:t>
                </a:r>
                <a:r>
                  <a:rPr lang="en" sz="4000">
                    <a:solidFill>
                      <a:schemeClr val="lt1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,5</a:t>
                </a:r>
                <a:r>
                  <a:rPr lang="en" sz="2000">
                    <a:solidFill>
                      <a:srgbClr val="FFFFFF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 billion </a:t>
                </a:r>
                <a:r>
                  <a:rPr lang="en" sz="4000">
                    <a:solidFill>
                      <a:schemeClr val="lt1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+</a:t>
                </a: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7143427" y="3946473"/>
                <a:ext cx="2315220" cy="42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Documents indexed and searchable</a:t>
                </a:r>
              </a:p>
            </p:txBody>
          </p:sp>
        </p:grpSp>
      </p:grpSp>
      <p:grpSp>
        <p:nvGrpSpPr>
          <p:cNvPr id="245" name="Shape 245"/>
          <p:cNvGrpSpPr/>
          <p:nvPr/>
        </p:nvGrpSpPr>
        <p:grpSpPr>
          <a:xfrm>
            <a:off x="9630433" y="984888"/>
            <a:ext cx="2315227" cy="2367376"/>
            <a:chOff x="9724140" y="2085507"/>
            <a:chExt cx="2315227" cy="2367376"/>
          </a:xfrm>
        </p:grpSpPr>
        <p:grpSp>
          <p:nvGrpSpPr>
            <p:cNvPr id="246" name="Shape 246"/>
            <p:cNvGrpSpPr/>
            <p:nvPr/>
          </p:nvGrpSpPr>
          <p:grpSpPr>
            <a:xfrm>
              <a:off x="10251093" y="2085507"/>
              <a:ext cx="1261328" cy="1261328"/>
              <a:chOff x="10173561" y="2085507"/>
              <a:chExt cx="1261328" cy="1261328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10173561" y="2085507"/>
                <a:ext cx="1261328" cy="126132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68575" tIns="34275" rIns="68575" bIns="34275" anchor="ctr" anchorCtr="0">
                <a:noAutofit/>
              </a:bodyPr>
              <a:lstStyle/>
              <a:p>
                <a:pPr algn="ctr"/>
                <a:endParaRPr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10454804" y="2369966"/>
                <a:ext cx="698841" cy="698841"/>
              </a:xfrm>
              <a:custGeom>
                <a:avLst/>
                <a:gdLst/>
                <a:ahLst/>
                <a:cxnLst/>
                <a:rect l="0" t="0" r="0" b="0"/>
                <a:pathLst>
                  <a:path w="293" h="293" extrusionOk="0">
                    <a:moveTo>
                      <a:pt x="163" y="293"/>
                    </a:moveTo>
                    <a:cubicBezTo>
                      <a:pt x="131" y="293"/>
                      <a:pt x="131" y="293"/>
                      <a:pt x="131" y="293"/>
                    </a:cubicBezTo>
                    <a:cubicBezTo>
                      <a:pt x="119" y="293"/>
                      <a:pt x="110" y="283"/>
                      <a:pt x="110" y="272"/>
                    </a:cubicBezTo>
                    <a:cubicBezTo>
                      <a:pt x="110" y="251"/>
                      <a:pt x="110" y="251"/>
                      <a:pt x="110" y="251"/>
                    </a:cubicBezTo>
                    <a:cubicBezTo>
                      <a:pt x="100" y="247"/>
                      <a:pt x="100" y="247"/>
                      <a:pt x="100" y="247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77" y="269"/>
                      <a:pt x="63" y="269"/>
                      <a:pt x="55" y="261"/>
                    </a:cubicBezTo>
                    <a:cubicBezTo>
                      <a:pt x="32" y="239"/>
                      <a:pt x="32" y="239"/>
                      <a:pt x="32" y="239"/>
                    </a:cubicBezTo>
                    <a:cubicBezTo>
                      <a:pt x="28" y="235"/>
                      <a:pt x="26" y="229"/>
                      <a:pt x="26" y="224"/>
                    </a:cubicBezTo>
                    <a:cubicBezTo>
                      <a:pt x="26" y="218"/>
                      <a:pt x="28" y="213"/>
                      <a:pt x="32" y="209"/>
                    </a:cubicBezTo>
                    <a:cubicBezTo>
                      <a:pt x="47" y="194"/>
                      <a:pt x="47" y="194"/>
                      <a:pt x="47" y="194"/>
                    </a:cubicBezTo>
                    <a:cubicBezTo>
                      <a:pt x="42" y="184"/>
                      <a:pt x="42" y="184"/>
                      <a:pt x="42" y="184"/>
                    </a:cubicBezTo>
                    <a:cubicBezTo>
                      <a:pt x="22" y="184"/>
                      <a:pt x="22" y="184"/>
                      <a:pt x="22" y="184"/>
                    </a:cubicBezTo>
                    <a:cubicBezTo>
                      <a:pt x="10" y="184"/>
                      <a:pt x="0" y="174"/>
                      <a:pt x="0" y="163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19"/>
                      <a:pt x="10" y="109"/>
                      <a:pt x="22" y="109"/>
                    </a:cubicBezTo>
                    <a:cubicBezTo>
                      <a:pt x="42" y="109"/>
                      <a:pt x="42" y="109"/>
                      <a:pt x="42" y="109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28" y="80"/>
                      <a:pt x="26" y="75"/>
                      <a:pt x="26" y="69"/>
                    </a:cubicBezTo>
                    <a:cubicBezTo>
                      <a:pt x="26" y="64"/>
                      <a:pt x="28" y="58"/>
                      <a:pt x="32" y="54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63" y="24"/>
                      <a:pt x="77" y="24"/>
                      <a:pt x="85" y="32"/>
                    </a:cubicBezTo>
                    <a:cubicBezTo>
                      <a:pt x="99" y="46"/>
                      <a:pt x="99" y="46"/>
                      <a:pt x="99" y="46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10" y="21"/>
                      <a:pt x="110" y="21"/>
                      <a:pt x="110" y="21"/>
                    </a:cubicBezTo>
                    <a:cubicBezTo>
                      <a:pt x="110" y="10"/>
                      <a:pt x="119" y="0"/>
                      <a:pt x="131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5" y="0"/>
                      <a:pt x="184" y="10"/>
                      <a:pt x="184" y="21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94" y="46"/>
                      <a:pt x="194" y="46"/>
                      <a:pt x="194" y="46"/>
                    </a:cubicBezTo>
                    <a:cubicBezTo>
                      <a:pt x="209" y="32"/>
                      <a:pt x="209" y="32"/>
                      <a:pt x="209" y="32"/>
                    </a:cubicBezTo>
                    <a:cubicBezTo>
                      <a:pt x="213" y="28"/>
                      <a:pt x="218" y="26"/>
                      <a:pt x="224" y="26"/>
                    </a:cubicBezTo>
                    <a:cubicBezTo>
                      <a:pt x="230" y="26"/>
                      <a:pt x="235" y="28"/>
                      <a:pt x="239" y="32"/>
                    </a:cubicBezTo>
                    <a:cubicBezTo>
                      <a:pt x="262" y="54"/>
                      <a:pt x="262" y="54"/>
                      <a:pt x="262" y="54"/>
                    </a:cubicBezTo>
                    <a:cubicBezTo>
                      <a:pt x="266" y="58"/>
                      <a:pt x="268" y="64"/>
                      <a:pt x="268" y="69"/>
                    </a:cubicBezTo>
                    <a:cubicBezTo>
                      <a:pt x="268" y="75"/>
                      <a:pt x="266" y="80"/>
                      <a:pt x="262" y="84"/>
                    </a:cubicBezTo>
                    <a:cubicBezTo>
                      <a:pt x="247" y="99"/>
                      <a:pt x="247" y="99"/>
                      <a:pt x="247" y="99"/>
                    </a:cubicBezTo>
                    <a:cubicBezTo>
                      <a:pt x="251" y="109"/>
                      <a:pt x="251" y="109"/>
                      <a:pt x="251" y="109"/>
                    </a:cubicBezTo>
                    <a:cubicBezTo>
                      <a:pt x="272" y="109"/>
                      <a:pt x="272" y="109"/>
                      <a:pt x="272" y="109"/>
                    </a:cubicBezTo>
                    <a:cubicBezTo>
                      <a:pt x="284" y="109"/>
                      <a:pt x="293" y="119"/>
                      <a:pt x="293" y="130"/>
                    </a:cubicBezTo>
                    <a:cubicBezTo>
                      <a:pt x="293" y="163"/>
                      <a:pt x="293" y="163"/>
                      <a:pt x="293" y="163"/>
                    </a:cubicBezTo>
                    <a:cubicBezTo>
                      <a:pt x="293" y="174"/>
                      <a:pt x="284" y="184"/>
                      <a:pt x="272" y="184"/>
                    </a:cubicBezTo>
                    <a:cubicBezTo>
                      <a:pt x="251" y="184"/>
                      <a:pt x="251" y="184"/>
                      <a:pt x="251" y="184"/>
                    </a:cubicBezTo>
                    <a:cubicBezTo>
                      <a:pt x="247" y="194"/>
                      <a:pt x="247" y="194"/>
                      <a:pt x="247" y="194"/>
                    </a:cubicBezTo>
                    <a:cubicBezTo>
                      <a:pt x="262" y="209"/>
                      <a:pt x="262" y="209"/>
                      <a:pt x="262" y="209"/>
                    </a:cubicBezTo>
                    <a:cubicBezTo>
                      <a:pt x="266" y="213"/>
                      <a:pt x="268" y="218"/>
                      <a:pt x="268" y="224"/>
                    </a:cubicBezTo>
                    <a:cubicBezTo>
                      <a:pt x="268" y="229"/>
                      <a:pt x="266" y="235"/>
                      <a:pt x="262" y="239"/>
                    </a:cubicBezTo>
                    <a:cubicBezTo>
                      <a:pt x="239" y="261"/>
                      <a:pt x="239" y="261"/>
                      <a:pt x="239" y="261"/>
                    </a:cubicBezTo>
                    <a:cubicBezTo>
                      <a:pt x="231" y="269"/>
                      <a:pt x="217" y="269"/>
                      <a:pt x="209" y="261"/>
                    </a:cubicBezTo>
                    <a:cubicBezTo>
                      <a:pt x="194" y="247"/>
                      <a:pt x="194" y="247"/>
                      <a:pt x="194" y="247"/>
                    </a:cubicBezTo>
                    <a:cubicBezTo>
                      <a:pt x="185" y="251"/>
                      <a:pt x="185" y="251"/>
                      <a:pt x="185" y="251"/>
                    </a:cubicBezTo>
                    <a:cubicBezTo>
                      <a:pt x="184" y="272"/>
                      <a:pt x="184" y="272"/>
                      <a:pt x="184" y="272"/>
                    </a:cubicBezTo>
                    <a:cubicBezTo>
                      <a:pt x="184" y="283"/>
                      <a:pt x="175" y="293"/>
                      <a:pt x="163" y="293"/>
                    </a:cubicBezTo>
                    <a:moveTo>
                      <a:pt x="135" y="268"/>
                    </a:moveTo>
                    <a:cubicBezTo>
                      <a:pt x="159" y="268"/>
                      <a:pt x="159" y="268"/>
                      <a:pt x="159" y="268"/>
                    </a:cubicBezTo>
                    <a:cubicBezTo>
                      <a:pt x="159" y="251"/>
                      <a:pt x="159" y="251"/>
                      <a:pt x="159" y="251"/>
                    </a:cubicBezTo>
                    <a:cubicBezTo>
                      <a:pt x="159" y="241"/>
                      <a:pt x="166" y="231"/>
                      <a:pt x="176" y="228"/>
                    </a:cubicBezTo>
                    <a:cubicBezTo>
                      <a:pt x="184" y="224"/>
                      <a:pt x="184" y="224"/>
                      <a:pt x="184" y="224"/>
                    </a:cubicBezTo>
                    <a:cubicBezTo>
                      <a:pt x="187" y="223"/>
                      <a:pt x="191" y="222"/>
                      <a:pt x="194" y="222"/>
                    </a:cubicBezTo>
                    <a:cubicBezTo>
                      <a:pt x="201" y="222"/>
                      <a:pt x="207" y="225"/>
                      <a:pt x="212" y="229"/>
                    </a:cubicBezTo>
                    <a:cubicBezTo>
                      <a:pt x="224" y="241"/>
                      <a:pt x="224" y="241"/>
                      <a:pt x="224" y="241"/>
                    </a:cubicBezTo>
                    <a:cubicBezTo>
                      <a:pt x="241" y="224"/>
                      <a:pt x="241" y="224"/>
                      <a:pt x="241" y="224"/>
                    </a:cubicBezTo>
                    <a:cubicBezTo>
                      <a:pt x="229" y="212"/>
                      <a:pt x="229" y="212"/>
                      <a:pt x="229" y="212"/>
                    </a:cubicBezTo>
                    <a:cubicBezTo>
                      <a:pt x="222" y="205"/>
                      <a:pt x="220" y="192"/>
                      <a:pt x="225" y="183"/>
                    </a:cubicBezTo>
                    <a:cubicBezTo>
                      <a:pt x="228" y="175"/>
                      <a:pt x="228" y="175"/>
                      <a:pt x="228" y="175"/>
                    </a:cubicBezTo>
                    <a:cubicBezTo>
                      <a:pt x="231" y="166"/>
                      <a:pt x="241" y="159"/>
                      <a:pt x="251" y="159"/>
                    </a:cubicBezTo>
                    <a:cubicBezTo>
                      <a:pt x="268" y="159"/>
                      <a:pt x="268" y="159"/>
                      <a:pt x="268" y="159"/>
                    </a:cubicBezTo>
                    <a:cubicBezTo>
                      <a:pt x="268" y="134"/>
                      <a:pt x="268" y="134"/>
                      <a:pt x="268" y="134"/>
                    </a:cubicBezTo>
                    <a:cubicBezTo>
                      <a:pt x="251" y="134"/>
                      <a:pt x="251" y="134"/>
                      <a:pt x="251" y="134"/>
                    </a:cubicBezTo>
                    <a:cubicBezTo>
                      <a:pt x="241" y="134"/>
                      <a:pt x="231" y="127"/>
                      <a:pt x="228" y="117"/>
                    </a:cubicBezTo>
                    <a:cubicBezTo>
                      <a:pt x="224" y="109"/>
                      <a:pt x="224" y="109"/>
                      <a:pt x="224" y="109"/>
                    </a:cubicBezTo>
                    <a:cubicBezTo>
                      <a:pt x="220" y="101"/>
                      <a:pt x="222" y="89"/>
                      <a:pt x="229" y="81"/>
                    </a:cubicBezTo>
                    <a:cubicBezTo>
                      <a:pt x="241" y="69"/>
                      <a:pt x="241" y="69"/>
                      <a:pt x="241" y="69"/>
                    </a:cubicBezTo>
                    <a:cubicBezTo>
                      <a:pt x="224" y="52"/>
                      <a:pt x="224" y="52"/>
                      <a:pt x="224" y="52"/>
                    </a:cubicBezTo>
                    <a:cubicBezTo>
                      <a:pt x="212" y="64"/>
                      <a:pt x="212" y="64"/>
                      <a:pt x="212" y="64"/>
                    </a:cubicBezTo>
                    <a:cubicBezTo>
                      <a:pt x="205" y="71"/>
                      <a:pt x="193" y="73"/>
                      <a:pt x="184" y="69"/>
                    </a:cubicBezTo>
                    <a:cubicBezTo>
                      <a:pt x="175" y="65"/>
                      <a:pt x="175" y="65"/>
                      <a:pt x="175" y="65"/>
                    </a:cubicBezTo>
                    <a:cubicBezTo>
                      <a:pt x="166" y="62"/>
                      <a:pt x="159" y="52"/>
                      <a:pt x="159" y="42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35" y="25"/>
                      <a:pt x="135" y="25"/>
                      <a:pt x="135" y="25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35" y="52"/>
                      <a:pt x="127" y="62"/>
                      <a:pt x="118" y="65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7" y="70"/>
                      <a:pt x="103" y="71"/>
                      <a:pt x="99" y="71"/>
                    </a:cubicBezTo>
                    <a:cubicBezTo>
                      <a:pt x="93" y="71"/>
                      <a:pt x="86" y="68"/>
                      <a:pt x="82" y="64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64" y="81"/>
                      <a:pt x="64" y="81"/>
                      <a:pt x="64" y="81"/>
                    </a:cubicBezTo>
                    <a:cubicBezTo>
                      <a:pt x="71" y="89"/>
                      <a:pt x="73" y="101"/>
                      <a:pt x="69" y="110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3" y="127"/>
                      <a:pt x="52" y="134"/>
                      <a:pt x="42" y="134"/>
                    </a:cubicBezTo>
                    <a:cubicBezTo>
                      <a:pt x="25" y="134"/>
                      <a:pt x="25" y="134"/>
                      <a:pt x="25" y="134"/>
                    </a:cubicBezTo>
                    <a:cubicBezTo>
                      <a:pt x="25" y="159"/>
                      <a:pt x="25" y="159"/>
                      <a:pt x="25" y="159"/>
                    </a:cubicBezTo>
                    <a:cubicBezTo>
                      <a:pt x="42" y="159"/>
                      <a:pt x="42" y="159"/>
                      <a:pt x="42" y="159"/>
                    </a:cubicBezTo>
                    <a:cubicBezTo>
                      <a:pt x="52" y="159"/>
                      <a:pt x="63" y="166"/>
                      <a:pt x="66" y="176"/>
                    </a:cubicBezTo>
                    <a:cubicBezTo>
                      <a:pt x="69" y="184"/>
                      <a:pt x="69" y="184"/>
                      <a:pt x="69" y="184"/>
                    </a:cubicBezTo>
                    <a:cubicBezTo>
                      <a:pt x="73" y="192"/>
                      <a:pt x="71" y="205"/>
                      <a:pt x="64" y="212"/>
                    </a:cubicBezTo>
                    <a:cubicBezTo>
                      <a:pt x="52" y="224"/>
                      <a:pt x="52" y="224"/>
                      <a:pt x="52" y="224"/>
                    </a:cubicBezTo>
                    <a:cubicBezTo>
                      <a:pt x="70" y="241"/>
                      <a:pt x="70" y="241"/>
                      <a:pt x="70" y="241"/>
                    </a:cubicBezTo>
                    <a:cubicBezTo>
                      <a:pt x="82" y="229"/>
                      <a:pt x="82" y="229"/>
                      <a:pt x="82" y="229"/>
                    </a:cubicBezTo>
                    <a:cubicBezTo>
                      <a:pt x="89" y="222"/>
                      <a:pt x="101" y="220"/>
                      <a:pt x="110" y="224"/>
                    </a:cubicBezTo>
                    <a:cubicBezTo>
                      <a:pt x="119" y="228"/>
                      <a:pt x="119" y="228"/>
                      <a:pt x="119" y="228"/>
                    </a:cubicBezTo>
                    <a:cubicBezTo>
                      <a:pt x="127" y="231"/>
                      <a:pt x="135" y="241"/>
                      <a:pt x="135" y="251"/>
                    </a:cubicBezTo>
                    <a:lnTo>
                      <a:pt x="135" y="268"/>
                    </a:lnTo>
                    <a:close/>
                    <a:moveTo>
                      <a:pt x="147" y="201"/>
                    </a:moveTo>
                    <a:cubicBezTo>
                      <a:pt x="117" y="201"/>
                      <a:pt x="92" y="177"/>
                      <a:pt x="92" y="146"/>
                    </a:cubicBezTo>
                    <a:cubicBezTo>
                      <a:pt x="92" y="116"/>
                      <a:pt x="117" y="92"/>
                      <a:pt x="147" y="92"/>
                    </a:cubicBezTo>
                    <a:cubicBezTo>
                      <a:pt x="177" y="92"/>
                      <a:pt x="201" y="116"/>
                      <a:pt x="201" y="146"/>
                    </a:cubicBezTo>
                    <a:cubicBezTo>
                      <a:pt x="201" y="177"/>
                      <a:pt x="177" y="201"/>
                      <a:pt x="147" y="201"/>
                    </a:cubicBezTo>
                    <a:moveTo>
                      <a:pt x="147" y="117"/>
                    </a:moveTo>
                    <a:cubicBezTo>
                      <a:pt x="130" y="117"/>
                      <a:pt x="117" y="130"/>
                      <a:pt x="117" y="146"/>
                    </a:cubicBezTo>
                    <a:cubicBezTo>
                      <a:pt x="117" y="163"/>
                      <a:pt x="130" y="176"/>
                      <a:pt x="147" y="176"/>
                    </a:cubicBezTo>
                    <a:cubicBezTo>
                      <a:pt x="163" y="176"/>
                      <a:pt x="177" y="163"/>
                      <a:pt x="177" y="146"/>
                    </a:cubicBezTo>
                    <a:cubicBezTo>
                      <a:pt x="177" y="130"/>
                      <a:pt x="163" y="117"/>
                      <a:pt x="147" y="11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endParaRPr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" name="Shape 249"/>
            <p:cNvGrpSpPr/>
            <p:nvPr/>
          </p:nvGrpSpPr>
          <p:grpSpPr>
            <a:xfrm>
              <a:off x="9724140" y="3415682"/>
              <a:ext cx="2315227" cy="1037200"/>
              <a:chOff x="9724140" y="3415682"/>
              <a:chExt cx="2315227" cy="1037200"/>
            </a:xfrm>
          </p:grpSpPr>
          <p:sp>
            <p:nvSpPr>
              <p:cNvPr id="250" name="Shape 250"/>
              <p:cNvSpPr/>
              <p:nvPr/>
            </p:nvSpPr>
            <p:spPr>
              <a:xfrm>
                <a:off x="9724147" y="3415682"/>
                <a:ext cx="2315220" cy="429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4000">
                    <a:solidFill>
                      <a:srgbClr val="FFFFFF"/>
                    </a:solidFill>
                    <a:latin typeface="Rokkitt"/>
                    <a:ea typeface="Rokkitt"/>
                    <a:cs typeface="Rokkitt"/>
                    <a:sym typeface="Rokkitt"/>
                  </a:rPr>
                  <a:t>1</a:t>
                </a:r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9724140" y="3803683"/>
                <a:ext cx="2315100" cy="649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8100" tIns="38100" rIns="38100" bIns="3810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Global Search </a:t>
                </a:r>
                <a:br>
                  <a:rPr lang="en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"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Technology platform</a:t>
                </a:r>
              </a:p>
            </p:txBody>
          </p:sp>
        </p:grpSp>
      </p:grpSp>
      <p:pic>
        <p:nvPicPr>
          <p:cNvPr id="252" name="Shape 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1791" y="4138070"/>
            <a:ext cx="2743200" cy="50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6919" y="6126818"/>
            <a:ext cx="2278599" cy="5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263" y="5482753"/>
            <a:ext cx="2398939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0511" y="6121483"/>
            <a:ext cx="2278587" cy="5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3015" y="4103491"/>
            <a:ext cx="2743200" cy="71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21790" y="5494350"/>
            <a:ext cx="2743199" cy="46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36999" y="4855433"/>
            <a:ext cx="2599600" cy="3894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Shape 259"/>
          <p:cNvGrpSpPr/>
          <p:nvPr/>
        </p:nvGrpSpPr>
        <p:grpSpPr>
          <a:xfrm>
            <a:off x="404579" y="4905869"/>
            <a:ext cx="2789783" cy="480104"/>
            <a:chOff x="414388" y="3906007"/>
            <a:chExt cx="2092337" cy="360078"/>
          </a:xfrm>
        </p:grpSpPr>
        <p:pic>
          <p:nvPicPr>
            <p:cNvPr id="260" name="Shape 26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70325" y="3936550"/>
              <a:ext cx="1736400" cy="329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Shape 26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14388" y="3906007"/>
              <a:ext cx="273825" cy="273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2" name="Shape 2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12042" y="4824650"/>
            <a:ext cx="1494749" cy="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92668" y="5204197"/>
            <a:ext cx="1701800" cy="34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332647" y="5190645"/>
            <a:ext cx="1701800" cy="17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321061" y="4700212"/>
            <a:ext cx="1701800" cy="38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310123" y="5406809"/>
            <a:ext cx="1658301" cy="43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330878" y="5593938"/>
            <a:ext cx="1889665" cy="31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369914" y="4756964"/>
            <a:ext cx="1658300" cy="49627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10254134" y="6380378"/>
            <a:ext cx="2255199" cy="298799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en" sz="1600" b="1">
                <a:solidFill>
                  <a:srgbClr val="4F5861"/>
                </a:solidFill>
              </a:rPr>
              <a:t>...and many more</a:t>
            </a:r>
          </a:p>
          <a:p>
            <a:endParaRPr sz="1600" b="1"/>
          </a:p>
        </p:txBody>
      </p:sp>
      <p:pic>
        <p:nvPicPr>
          <p:cNvPr id="270" name="Shape 27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544331" y="5933242"/>
            <a:ext cx="1658300" cy="29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646533" y="6281683"/>
            <a:ext cx="1408680" cy="3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635204" y="5043501"/>
            <a:ext cx="1092200" cy="54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Shape 273"/>
          <p:cNvGrpSpPr/>
          <p:nvPr/>
        </p:nvGrpSpPr>
        <p:grpSpPr>
          <a:xfrm>
            <a:off x="6399389" y="4128401"/>
            <a:ext cx="3727343" cy="601079"/>
            <a:chOff x="4520807" y="3172500"/>
            <a:chExt cx="2795507" cy="450809"/>
          </a:xfrm>
        </p:grpSpPr>
        <p:grpSp>
          <p:nvGrpSpPr>
            <p:cNvPr id="274" name="Shape 274"/>
            <p:cNvGrpSpPr/>
            <p:nvPr/>
          </p:nvGrpSpPr>
          <p:grpSpPr>
            <a:xfrm>
              <a:off x="4520807" y="3172500"/>
              <a:ext cx="2795507" cy="450809"/>
              <a:chOff x="4520807" y="3172500"/>
              <a:chExt cx="2795507" cy="450809"/>
            </a:xfrm>
          </p:grpSpPr>
          <p:grpSp>
            <p:nvGrpSpPr>
              <p:cNvPr id="275" name="Shape 275"/>
              <p:cNvGrpSpPr/>
              <p:nvPr/>
            </p:nvGrpSpPr>
            <p:grpSpPr>
              <a:xfrm>
                <a:off x="4520807" y="3172500"/>
                <a:ext cx="1954591" cy="258824"/>
                <a:chOff x="6578207" y="2985346"/>
                <a:chExt cx="1954591" cy="258824"/>
              </a:xfrm>
            </p:grpSpPr>
            <p:pic>
              <p:nvPicPr>
                <p:cNvPr id="276" name="Shape 276"/>
                <p:cNvPicPr preferRelativeResize="0"/>
                <p:nvPr/>
              </p:nvPicPr>
              <p:blipFill>
                <a:blip r:embed="rId25">
                  <a:alphaModFix/>
                </a:blip>
                <a:stretch>
                  <a:fillRect/>
                </a:stretch>
              </p:blipFill>
              <p:spPr>
                <a:xfrm>
                  <a:off x="6578207" y="2985346"/>
                  <a:ext cx="1695343" cy="2588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" name="Shape 277"/>
                <p:cNvPicPr preferRelativeResize="0"/>
                <p:nvPr/>
              </p:nvPicPr>
              <p:blipFill>
                <a:blip r:embed="rId26">
                  <a:alphaModFix/>
                </a:blip>
                <a:stretch>
                  <a:fillRect/>
                </a:stretch>
              </p:blipFill>
              <p:spPr>
                <a:xfrm>
                  <a:off x="8294673" y="3045419"/>
                  <a:ext cx="238125" cy="17363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8" name="Shape 278"/>
              <p:cNvGrpSpPr/>
              <p:nvPr/>
            </p:nvGrpSpPr>
            <p:grpSpPr>
              <a:xfrm>
                <a:off x="6496500" y="3203306"/>
                <a:ext cx="819814" cy="200025"/>
                <a:chOff x="7012524" y="3210000"/>
                <a:chExt cx="819814" cy="200025"/>
              </a:xfrm>
            </p:grpSpPr>
            <p:pic>
              <p:nvPicPr>
                <p:cNvPr id="279" name="Shape 279"/>
                <p:cNvPicPr preferRelativeResize="0"/>
                <p:nvPr/>
              </p:nvPicPr>
              <p:blipFill>
                <a:blip r:embed="rId27">
                  <a:alphaModFix/>
                </a:blip>
                <a:stretch>
                  <a:fillRect/>
                </a:stretch>
              </p:blipFill>
              <p:spPr>
                <a:xfrm>
                  <a:off x="7299148" y="3212551"/>
                  <a:ext cx="247650" cy="190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" name="Shape 280"/>
                <p:cNvPicPr preferRelativeResize="0"/>
                <p:nvPr/>
              </p:nvPicPr>
              <p:blipFill>
                <a:blip r:embed="rId28">
                  <a:alphaModFix/>
                </a:blip>
                <a:stretch>
                  <a:fillRect/>
                </a:stretch>
              </p:blipFill>
              <p:spPr>
                <a:xfrm>
                  <a:off x="7012524" y="3227825"/>
                  <a:ext cx="257175" cy="171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" name="Shape 281"/>
                <p:cNvPicPr preferRelativeResize="0"/>
                <p:nvPr/>
              </p:nvPicPr>
              <p:blipFill>
                <a:blip r:embed="rId29">
                  <a:alphaModFix/>
                </a:blip>
                <a:stretch>
                  <a:fillRect/>
                </a:stretch>
              </p:blipFill>
              <p:spPr>
                <a:xfrm>
                  <a:off x="7565638" y="3210000"/>
                  <a:ext cx="266700" cy="200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2" name="Shape 282"/>
              <p:cNvGrpSpPr/>
              <p:nvPr/>
            </p:nvGrpSpPr>
            <p:grpSpPr>
              <a:xfrm>
                <a:off x="5633491" y="3405903"/>
                <a:ext cx="1670571" cy="217405"/>
                <a:chOff x="6913157" y="3356174"/>
                <a:chExt cx="1670571" cy="217405"/>
              </a:xfrm>
            </p:grpSpPr>
            <p:pic>
              <p:nvPicPr>
                <p:cNvPr id="283" name="Shape 283"/>
                <p:cNvPicPr preferRelativeResize="0"/>
                <p:nvPr/>
              </p:nvPicPr>
              <p:blipFill>
                <a:blip r:embed="rId30">
                  <a:alphaModFix/>
                </a:blip>
                <a:stretch>
                  <a:fillRect/>
                </a:stretch>
              </p:blipFill>
              <p:spPr>
                <a:xfrm>
                  <a:off x="7522733" y="3377074"/>
                  <a:ext cx="238125" cy="171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" name="Shape 284"/>
                <p:cNvPicPr preferRelativeResize="0"/>
                <p:nvPr/>
              </p:nvPicPr>
              <p:blipFill>
                <a:blip r:embed="rId31">
                  <a:alphaModFix/>
                </a:blip>
                <a:stretch>
                  <a:fillRect/>
                </a:stretch>
              </p:blipFill>
              <p:spPr>
                <a:xfrm>
                  <a:off x="6913157" y="3392605"/>
                  <a:ext cx="266700" cy="180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" name="Shape 285"/>
                <p:cNvPicPr preferRelativeResize="0"/>
                <p:nvPr/>
              </p:nvPicPr>
              <p:blipFill>
                <a:blip r:embed="rId32">
                  <a:alphaModFix/>
                </a:blip>
                <a:stretch>
                  <a:fillRect/>
                </a:stretch>
              </p:blipFill>
              <p:spPr>
                <a:xfrm>
                  <a:off x="7210821" y="3370466"/>
                  <a:ext cx="266700" cy="190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" name="Shape 286"/>
                <p:cNvPicPr preferRelativeResize="0"/>
                <p:nvPr/>
              </p:nvPicPr>
              <p:blipFill>
                <a:blip r:embed="rId33">
                  <a:alphaModFix/>
                </a:blip>
                <a:stretch>
                  <a:fillRect/>
                </a:stretch>
              </p:blipFill>
              <p:spPr>
                <a:xfrm>
                  <a:off x="8059416" y="3359838"/>
                  <a:ext cx="247650" cy="200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" name="Shape 287"/>
                <p:cNvPicPr preferRelativeResize="0"/>
                <p:nvPr/>
              </p:nvPicPr>
              <p:blipFill>
                <a:blip r:embed="rId34">
                  <a:alphaModFix/>
                </a:blip>
                <a:stretch>
                  <a:fillRect/>
                </a:stretch>
              </p:blipFill>
              <p:spPr>
                <a:xfrm>
                  <a:off x="7785536" y="3359131"/>
                  <a:ext cx="257175" cy="200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" name="Shape 288"/>
                <p:cNvPicPr preferRelativeResize="0"/>
                <p:nvPr/>
              </p:nvPicPr>
              <p:blipFill>
                <a:blip r:embed="rId35">
                  <a:alphaModFix/>
                </a:blip>
                <a:stretch>
                  <a:fillRect/>
                </a:stretch>
              </p:blipFill>
              <p:spPr>
                <a:xfrm>
                  <a:off x="8336079" y="3356174"/>
                  <a:ext cx="247650" cy="180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89" name="Shape 289"/>
            <p:cNvGrpSpPr/>
            <p:nvPr/>
          </p:nvGrpSpPr>
          <p:grpSpPr>
            <a:xfrm>
              <a:off x="4760318" y="3429529"/>
              <a:ext cx="827329" cy="192001"/>
              <a:chOff x="7573025" y="3216310"/>
              <a:chExt cx="827329" cy="192001"/>
            </a:xfrm>
          </p:grpSpPr>
          <p:pic>
            <p:nvPicPr>
              <p:cNvPr id="290" name="Shape 290"/>
              <p:cNvPicPr preferRelativeResize="0"/>
              <p:nvPr/>
            </p:nvPicPr>
            <p:blipFill>
              <a:blip r:embed="rId36">
                <a:alphaModFix/>
              </a:blip>
              <a:stretch>
                <a:fillRect/>
              </a:stretch>
            </p:blipFill>
            <p:spPr>
              <a:xfrm>
                <a:off x="8162230" y="3216310"/>
                <a:ext cx="238125" cy="171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Shape 291"/>
              <p:cNvPicPr preferRelativeResize="0"/>
              <p:nvPr/>
            </p:nvPicPr>
            <p:blipFill>
              <a:blip r:embed="rId37">
                <a:alphaModFix/>
              </a:blip>
              <a:stretch>
                <a:fillRect/>
              </a:stretch>
            </p:blipFill>
            <p:spPr>
              <a:xfrm>
                <a:off x="7857592" y="3216516"/>
                <a:ext cx="266700" cy="190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2" name="Shape 292"/>
              <p:cNvPicPr preferRelativeResize="0"/>
              <p:nvPr/>
            </p:nvPicPr>
            <p:blipFill>
              <a:blip r:embed="rId38">
                <a:alphaModFix/>
              </a:blip>
              <a:stretch>
                <a:fillRect/>
              </a:stretch>
            </p:blipFill>
            <p:spPr>
              <a:xfrm>
                <a:off x="7573025" y="3217812"/>
                <a:ext cx="266700" cy="190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93" name="Shape 29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10304274" y="4214255"/>
            <a:ext cx="1816265" cy="3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702543" y="5807600"/>
            <a:ext cx="1202133" cy="60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8314112" y="6244488"/>
            <a:ext cx="1816265" cy="35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5874684" y="1241532"/>
            <a:ext cx="459467" cy="72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2568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3511"/>
          <a:stretch/>
        </p:blipFill>
        <p:spPr>
          <a:xfrm>
            <a:off x="0" y="-1"/>
            <a:ext cx="12205339" cy="686549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idx="13"/>
          </p:nvPr>
        </p:nvSpPr>
        <p:spPr>
          <a:xfrm>
            <a:off x="495299" y="1615440"/>
            <a:ext cx="5351833" cy="4486356"/>
          </a:xfrm>
        </p:spPr>
        <p:txBody>
          <a:bodyPr/>
          <a:lstStyle/>
          <a:p>
            <a:r>
              <a:rPr lang="en-US" dirty="0" smtClean="0"/>
              <a:t>Agenda:</a:t>
            </a:r>
          </a:p>
          <a:p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Problem Description</a:t>
            </a:r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Proposed Solution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Experiment and Results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0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" b="8638"/>
          <a:stretch/>
        </p:blipFill>
        <p:spPr>
          <a:xfrm>
            <a:off x="-1" y="-14989"/>
            <a:ext cx="12211621" cy="68729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>
          <a:xfrm>
            <a:off x="-1" y="0"/>
            <a:ext cx="5886819" cy="4929555"/>
          </a:xfrm>
        </p:spPr>
        <p:txBody>
          <a:bodyPr/>
          <a:lstStyle/>
          <a:p>
            <a:r>
              <a:rPr lang="en-US" dirty="0" smtClean="0"/>
              <a:t>Problem Description: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Term Ambiguity can be defined as the challenge of having multiple potential meanings for a </a:t>
            </a:r>
            <a:r>
              <a:rPr lang="en-US" dirty="0" smtClean="0">
                <a:solidFill>
                  <a:schemeClr val="bg2"/>
                </a:solidFill>
              </a:rPr>
              <a:t>keyword.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Ex: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Java 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4771" b="14771"/>
          <a:stretch>
            <a:fillRect/>
          </a:stretch>
        </p:blipFill>
        <p:spPr>
          <a:xfrm>
            <a:off x="119059" y="4127700"/>
            <a:ext cx="2191714" cy="123533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018" y="4131798"/>
            <a:ext cx="1695828" cy="12395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20" y="3600842"/>
            <a:ext cx="1889527" cy="18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1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Ambiguity Affect Search Engines?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FED92A7F-29E5-4B3A-AAED-FC3768733BF1}" type="slidenum">
              <a:rPr lang="en-US" smtClean="0"/>
              <a:t>5</a:t>
            </a:fld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4513403" y="3442460"/>
            <a:ext cx="0" cy="2124050"/>
          </a:xfrm>
          <a:prstGeom prst="line">
            <a:avLst/>
          </a:prstGeom>
          <a:ln w="3175" cmpd="sng">
            <a:solidFill>
              <a:schemeClr val="bg2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10-29 at 10.3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8" y="1804398"/>
            <a:ext cx="10795000" cy="749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916" y="3403092"/>
            <a:ext cx="44754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Doctor of Medicine: Steps to Become a Medical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Doctor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Maryland.gov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 - Official Website of the State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Maryland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Maryland - Wikipedia, the free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encyclopedia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Doctor of Medicine: Steps to Become a Medical Doctor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Screen Shot 2015-10-29 at 10.49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93" y="3320681"/>
            <a:ext cx="6468341" cy="2769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8621">
            <a:off x="46036" y="3819389"/>
            <a:ext cx="4441028" cy="24105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040" y="3304992"/>
            <a:ext cx="3122929" cy="27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more challenging in queries?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6815" y="1498827"/>
            <a:ext cx="413524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sz="2800" b="1" dirty="0" smtClean="0">
                <a:latin typeface="Arial"/>
                <a:cs typeface="Arial"/>
              </a:rPr>
              <a:t>Java</a:t>
            </a:r>
            <a:r>
              <a:rPr lang="en-US" sz="2800" dirty="0"/>
              <a:t>, lying between Sumatra and Bali, is a volcano-studded island that’s at the geographic and economic center of Indonesia, and home to more than half its people</a:t>
            </a:r>
            <a:r>
              <a:rPr lang="en-US" sz="2800" dirty="0" smtClean="0"/>
              <a:t>.</a:t>
            </a:r>
            <a:r>
              <a:rPr lang="en-US" dirty="0" smtClean="0"/>
              <a:t>”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293903" y="2093020"/>
            <a:ext cx="0" cy="2124050"/>
          </a:xfrm>
          <a:prstGeom prst="line">
            <a:avLst/>
          </a:prstGeom>
          <a:ln w="3175" cmpd="sng">
            <a:solidFill>
              <a:schemeClr val="bg2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82712" y="1571848"/>
            <a:ext cx="413524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sz="2800" b="1" dirty="0">
                <a:latin typeface="Arial"/>
                <a:cs typeface="Arial"/>
              </a:rPr>
              <a:t>Java</a:t>
            </a:r>
            <a:r>
              <a:rPr lang="en-US" dirty="0"/>
              <a:t> </a:t>
            </a:r>
            <a:r>
              <a:rPr lang="en-US" sz="2800" dirty="0"/>
              <a:t>coffee refers to coffee beans produced in the </a:t>
            </a:r>
            <a:r>
              <a:rPr lang="en-US" sz="2800" dirty="0" smtClean="0"/>
              <a:t>Indonesia,</a:t>
            </a:r>
            <a:r>
              <a:rPr lang="en-US" sz="2800" dirty="0"/>
              <a:t> mostly on the east side in the </a:t>
            </a:r>
            <a:r>
              <a:rPr lang="en-US" sz="2800" dirty="0" err="1"/>
              <a:t>Ijen</a:t>
            </a:r>
            <a:r>
              <a:rPr lang="en-US" sz="2800" dirty="0"/>
              <a:t> volcano complex on the </a:t>
            </a:r>
            <a:r>
              <a:rPr lang="en-US" sz="2800" dirty="0" err="1"/>
              <a:t>Ijen</a:t>
            </a:r>
            <a:r>
              <a:rPr lang="en-US" sz="2800" dirty="0"/>
              <a:t> Plateau at elevations around 1,400 meters</a:t>
            </a:r>
            <a:r>
              <a:rPr lang="en-US" sz="2800" dirty="0" smtClean="0"/>
              <a:t>.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0" name="Picture 9" descr="Screen Shot 2015-10-29 at 11.1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0702"/>
            <a:ext cx="12192000" cy="7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b="2024"/>
          <a:stretch/>
        </p:blipFill>
        <p:spPr>
          <a:xfrm>
            <a:off x="0" y="-23445"/>
            <a:ext cx="12192000" cy="688144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>
          <a:xfrm>
            <a:off x="98437" y="92609"/>
            <a:ext cx="5029200" cy="7145545"/>
          </a:xfrm>
        </p:spPr>
        <p:txBody>
          <a:bodyPr/>
          <a:lstStyle/>
          <a:p>
            <a:r>
              <a:rPr lang="en-US" dirty="0" smtClean="0"/>
              <a:t>Proposed Solution:</a:t>
            </a:r>
          </a:p>
          <a:p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Utilizing large scale user behavioral data (search logs).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Language-agnostic system.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Scalable, simple, and efficient.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Can easily handle domain-specific terms and meanings.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5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FED92A7F-29E5-4B3A-AAED-FC3768733BF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Amb_D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4" y="1326941"/>
            <a:ext cx="9445368" cy="44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7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Log Analyzer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cs typeface="Arial"/>
              </a:rPr>
              <a:t>© 2015  CareerBuilder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D92A7F-29E5-4B3A-AAED-FC3768733B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8068" y="1604666"/>
            <a:ext cx="7587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>
                <a:latin typeface="Arial"/>
                <a:cs typeface="Arial"/>
              </a:rPr>
              <a:t>collecting all the </a:t>
            </a:r>
            <a:r>
              <a:rPr lang="en-US" sz="2400" dirty="0" smtClean="0">
                <a:latin typeface="Arial"/>
                <a:cs typeface="Arial"/>
              </a:rPr>
              <a:t>terms searched </a:t>
            </a:r>
            <a:r>
              <a:rPr lang="en-US" sz="2400" dirty="0">
                <a:latin typeface="Arial"/>
                <a:cs typeface="Arial"/>
              </a:rPr>
              <a:t>by each user </a:t>
            </a:r>
            <a:r>
              <a:rPr lang="en-US" sz="2400" dirty="0" smtClean="0">
                <a:latin typeface="Arial"/>
                <a:cs typeface="Arial"/>
              </a:rPr>
              <a:t>when conducting </a:t>
            </a:r>
            <a:r>
              <a:rPr lang="en-US" sz="2400" dirty="0">
                <a:latin typeface="Arial"/>
                <a:cs typeface="Arial"/>
              </a:rPr>
              <a:t>queries against </a:t>
            </a:r>
            <a:r>
              <a:rPr lang="en-US" sz="2400" dirty="0" smtClean="0">
                <a:latin typeface="Arial"/>
                <a:cs typeface="Arial"/>
              </a:rPr>
              <a:t>a search </a:t>
            </a:r>
            <a:r>
              <a:rPr lang="en-US" sz="2400" dirty="0">
                <a:latin typeface="Arial"/>
                <a:cs typeface="Arial"/>
              </a:rPr>
              <a:t>engine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442" y="270894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semantic relationship between those </a:t>
            </a:r>
            <a:r>
              <a:rPr lang="en-US" sz="2400" dirty="0" smtClean="0">
                <a:latin typeface="Arial"/>
                <a:cs typeface="Arial"/>
              </a:rPr>
              <a:t>terms is </a:t>
            </a:r>
            <a:r>
              <a:rPr lang="en-US" sz="2400" dirty="0">
                <a:latin typeface="Arial"/>
                <a:cs typeface="Arial"/>
              </a:rPr>
              <a:t>then extracted </a:t>
            </a:r>
            <a:r>
              <a:rPr lang="en-US" sz="2400" dirty="0" smtClean="0">
                <a:latin typeface="Arial"/>
                <a:cs typeface="Arial"/>
              </a:rPr>
              <a:t>using PGMHD</a:t>
            </a:r>
            <a:r>
              <a:rPr lang="en-US" sz="2400" baseline="30000" dirty="0" smtClean="0">
                <a:latin typeface="Arial"/>
                <a:cs typeface="Arial"/>
              </a:rPr>
              <a:t>*</a:t>
            </a:r>
            <a:endParaRPr lang="en-US" sz="2400" baseline="300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493" y="5877893"/>
            <a:ext cx="1163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 K </a:t>
            </a:r>
            <a:r>
              <a:rPr lang="en-US" dirty="0" err="1"/>
              <a:t>AlJadda</a:t>
            </a:r>
            <a:r>
              <a:rPr lang="en-US" dirty="0"/>
              <a:t>, M </a:t>
            </a:r>
            <a:r>
              <a:rPr lang="en-US" dirty="0" err="1"/>
              <a:t>Korayem</a:t>
            </a:r>
            <a:r>
              <a:rPr lang="en-US" dirty="0"/>
              <a:t>, C Ortiz, T Grainger, J Miller, WS </a:t>
            </a:r>
            <a:r>
              <a:rPr lang="en-US" dirty="0" smtClean="0"/>
              <a:t>York. 2014 </a:t>
            </a:r>
            <a:r>
              <a:rPr lang="en-US" dirty="0"/>
              <a:t>IEEE International Conference </a:t>
            </a:r>
            <a:r>
              <a:rPr lang="en-US" dirty="0" smtClean="0"/>
              <a:t>on </a:t>
            </a:r>
            <a:r>
              <a:rPr lang="en-US" dirty="0"/>
              <a:t>Big Data (Big Data</a:t>
            </a:r>
            <a:r>
              <a:rPr lang="en-US" dirty="0" smtClean="0"/>
              <a:t>), </a:t>
            </a:r>
            <a:r>
              <a:rPr lang="en-US" dirty="0"/>
              <a:t>55-60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900" y="399223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>
                <a:latin typeface="Arial"/>
                <a:cs typeface="Arial"/>
              </a:rPr>
              <a:t>taking steps to aggressively remove noise from the query </a:t>
            </a:r>
            <a:r>
              <a:rPr lang="en-US" sz="2400" dirty="0" smtClean="0">
                <a:latin typeface="Arial"/>
                <a:cs typeface="Arial"/>
              </a:rPr>
              <a:t>logs.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55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areerBuilder Rebrand 2015">
      <a:dk1>
        <a:srgbClr val="182642"/>
      </a:dk1>
      <a:lt1>
        <a:sysClr val="window" lastClr="FFFFFF"/>
      </a:lt1>
      <a:dk2>
        <a:srgbClr val="009B74"/>
      </a:dk2>
      <a:lt2>
        <a:srgbClr val="FFFFFF"/>
      </a:lt2>
      <a:accent1>
        <a:srgbClr val="287AB9"/>
      </a:accent1>
      <a:accent2>
        <a:srgbClr val="E78523"/>
      </a:accent2>
      <a:accent3>
        <a:srgbClr val="FDB816"/>
      </a:accent3>
      <a:accent4>
        <a:srgbClr val="09A0DB"/>
      </a:accent4>
      <a:accent5>
        <a:srgbClr val="85CE3F"/>
      </a:accent5>
      <a:accent6>
        <a:srgbClr val="63C0B9"/>
      </a:accent6>
      <a:hlink>
        <a:srgbClr val="0FA0DB"/>
      </a:hlink>
      <a:folHlink>
        <a:srgbClr val="0B78A4"/>
      </a:folHlink>
    </a:clrScheme>
    <a:fontScheme name="CareerBuilder Rebrand 2015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9881</TotalTime>
  <Words>728</Words>
  <Application>Microsoft Macintosh PowerPoint</Application>
  <PresentationFormat>Custom</PresentationFormat>
  <Paragraphs>139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Search Technology at CareerBuilder by the Numbers</vt:lpstr>
      <vt:lpstr>PowerPoint Presentation</vt:lpstr>
      <vt:lpstr>PowerPoint Presentation</vt:lpstr>
      <vt:lpstr>How Does Ambiguity Affect Search Engines?</vt:lpstr>
      <vt:lpstr>Why is it more challenging in queries?</vt:lpstr>
      <vt:lpstr>PowerPoint Presentation</vt:lpstr>
      <vt:lpstr>System Architecture </vt:lpstr>
      <vt:lpstr>Search Log Analyzer</vt:lpstr>
      <vt:lpstr>PGMHD</vt:lpstr>
      <vt:lpstr>Ambiguity Detection</vt:lpstr>
      <vt:lpstr>Resolve Ambiguity</vt:lpstr>
      <vt:lpstr>Experiment and Results</vt:lpstr>
      <vt:lpstr>Initial Results (Sensetivity)</vt:lpstr>
      <vt:lpstr>Resolve sensitivity </vt:lpstr>
      <vt:lpstr>PowerPoint Presentation</vt:lpstr>
      <vt:lpstr>Sample of Final Results</vt:lpstr>
      <vt:lpstr>PowerPoint Presentation</vt:lpstr>
    </vt:vector>
  </TitlesOfParts>
  <Company>CareerBuilder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Gaspary</dc:creator>
  <cp:lastModifiedBy>IT</cp:lastModifiedBy>
  <cp:revision>268</cp:revision>
  <dcterms:created xsi:type="dcterms:W3CDTF">2015-07-10T13:13:35Z</dcterms:created>
  <dcterms:modified xsi:type="dcterms:W3CDTF">2015-10-30T20:28:15Z</dcterms:modified>
</cp:coreProperties>
</file>