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5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8" r:id="rId10"/>
    <p:sldId id="267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78" r:id="rId23"/>
    <p:sldId id="279" r:id="rId24"/>
    <p:sldId id="280" r:id="rId25"/>
    <p:sldId id="281" r:id="rId26"/>
    <p:sldId id="282" r:id="rId27"/>
    <p:sldId id="265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2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6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7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4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6.emf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jadda.net/publications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4.emf"/><Relationship Id="rId13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.emf"/><Relationship Id="rId10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05" y="321973"/>
            <a:ext cx="8121832" cy="3412900"/>
          </a:xfrm>
        </p:spPr>
        <p:txBody>
          <a:bodyPr>
            <a:noAutofit/>
          </a:bodyPr>
          <a:lstStyle/>
          <a:p>
            <a:pPr marL="257040" indent="-257040" algn="ctr">
              <a:spcBef>
                <a:spcPts val="523"/>
              </a:spcBef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PhD Dissertation Defense</a:t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24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24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45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Scaling Up Machine Learning Algorithms to Handle Big Data</a:t>
            </a:r>
            <a:endParaRPr lang="en-US" sz="45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946" y="4410892"/>
            <a:ext cx="6686549" cy="844712"/>
          </a:xfrm>
        </p:spPr>
        <p:txBody>
          <a:bodyPr>
            <a:normAutofit fontScale="25000" lnSpcReduction="20000"/>
          </a:bodyPr>
          <a:lstStyle/>
          <a:p>
            <a:pPr marL="257040" indent="-257040" algn="ctr">
              <a:spcBef>
                <a:spcPts val="599"/>
              </a:spcBef>
            </a:pPr>
            <a:r>
              <a:rPr lang="en-US" sz="7200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By</a:t>
            </a:r>
            <a:endParaRPr lang="en-US" sz="7200" b="1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57040" indent="-257040" algn="ctr">
              <a:spcBef>
                <a:spcPts val="599"/>
              </a:spcBef>
            </a:pPr>
            <a:r>
              <a:rPr lang="en-US" sz="9600" b="1" dirty="0" err="1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Khalifeh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AlJadda</a:t>
            </a:r>
            <a:endParaRPr lang="en-US" sz="9600" b="1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  <a:cs typeface="Times New Roman" pitchFamily="18"/>
            </a:endParaRPr>
          </a:p>
          <a:p>
            <a:pPr marL="257040" indent="-257040" algn="ctr">
              <a:spcBef>
                <a:spcPts val="599"/>
              </a:spcBef>
            </a:pPr>
            <a:r>
              <a:rPr lang="en-US" sz="7200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Advisor: Professor </a:t>
            </a:r>
            <a:r>
              <a:rPr lang="en-US" sz="7200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John A. Miller</a:t>
            </a:r>
            <a:endParaRPr lang="en-US" sz="7200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  <a:cs typeface="Times New Roman" pitchFamily="18"/>
            </a:endParaRPr>
          </a:p>
          <a:p>
            <a:pPr marL="257040" indent="-257040" algn="ctr">
              <a:spcBef>
                <a:spcPts val="599"/>
              </a:spcBef>
            </a:pPr>
            <a:r>
              <a:rPr lang="en-US" sz="7200" i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Dec-2014</a:t>
            </a:r>
            <a:endParaRPr lang="en-US" sz="7200" i="1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  <a:cs typeface="Times New Roman" pitchFamily="18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695" y="6440447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University of Georgia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Box 41"/>
          <p:cNvSpPr txBox="1">
            <a:spLocks noChangeArrowheads="1"/>
          </p:cNvSpPr>
          <p:nvPr/>
        </p:nvSpPr>
        <p:spPr bwMode="auto">
          <a:xfrm>
            <a:off x="1311275" y="1955800"/>
            <a:ext cx="75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GOG1 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4346575" y="1963738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GOG2 </a:t>
            </a:r>
          </a:p>
        </p:txBody>
      </p:sp>
      <p:pic>
        <p:nvPicPr>
          <p:cNvPr id="51" name="Picture 50" descr="GO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97113"/>
            <a:ext cx="1685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Frag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556000"/>
            <a:ext cx="12303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Frag2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538538"/>
            <a:ext cx="15367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Frag2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556000"/>
            <a:ext cx="13398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Frag24_3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29274"/>
            <a:ext cx="1092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 descr="Frag24_33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9890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 descr="GOG1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393950"/>
            <a:ext cx="15303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51" idx="2"/>
          </p:cNvCxnSpPr>
          <p:nvPr/>
        </p:nvCxnSpPr>
        <p:spPr>
          <a:xfrm flipH="1">
            <a:off x="881063" y="3054350"/>
            <a:ext cx="1023937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2"/>
          </p:cNvCxnSpPr>
          <p:nvPr/>
        </p:nvCxnSpPr>
        <p:spPr>
          <a:xfrm>
            <a:off x="1905000" y="3054350"/>
            <a:ext cx="250825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1" idx="2"/>
          </p:cNvCxnSpPr>
          <p:nvPr/>
        </p:nvCxnSpPr>
        <p:spPr>
          <a:xfrm>
            <a:off x="1905000" y="3054350"/>
            <a:ext cx="1725613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2"/>
          </p:cNvCxnSpPr>
          <p:nvPr/>
        </p:nvCxnSpPr>
        <p:spPr>
          <a:xfrm flipH="1">
            <a:off x="3690938" y="3141663"/>
            <a:ext cx="1371600" cy="668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2"/>
          </p:cNvCxnSpPr>
          <p:nvPr/>
        </p:nvCxnSpPr>
        <p:spPr>
          <a:xfrm>
            <a:off x="5062538" y="3141663"/>
            <a:ext cx="0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2"/>
          </p:cNvCxnSpPr>
          <p:nvPr/>
        </p:nvCxnSpPr>
        <p:spPr>
          <a:xfrm flipH="1">
            <a:off x="2868613" y="4310063"/>
            <a:ext cx="549275" cy="663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417888" y="4310063"/>
            <a:ext cx="506040" cy="703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19" descr="Frag12_2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67088"/>
            <a:ext cx="9413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0" descr="Frag12_24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448050"/>
            <a:ext cx="15351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Arrow Connector 66"/>
          <p:cNvCxnSpPr>
            <a:stCxn id="57" idx="2"/>
          </p:cNvCxnSpPr>
          <p:nvPr/>
        </p:nvCxnSpPr>
        <p:spPr>
          <a:xfrm>
            <a:off x="5062538" y="3141663"/>
            <a:ext cx="1065212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7" idx="2"/>
          </p:cNvCxnSpPr>
          <p:nvPr/>
        </p:nvCxnSpPr>
        <p:spPr>
          <a:xfrm>
            <a:off x="5062538" y="3141663"/>
            <a:ext cx="2641600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23" descr="Frag12_24_3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4606925"/>
            <a:ext cx="14684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4" descr="Frag12_24_32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73600"/>
            <a:ext cx="1087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Arrow Connector 70"/>
          <p:cNvCxnSpPr>
            <a:stCxn id="66" idx="2"/>
          </p:cNvCxnSpPr>
          <p:nvPr/>
        </p:nvCxnSpPr>
        <p:spPr>
          <a:xfrm flipH="1">
            <a:off x="5827713" y="4157663"/>
            <a:ext cx="946150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6" idx="2"/>
          </p:cNvCxnSpPr>
          <p:nvPr/>
        </p:nvCxnSpPr>
        <p:spPr>
          <a:xfrm>
            <a:off x="6773863" y="4157663"/>
            <a:ext cx="930275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27"/>
          <p:cNvSpPr txBox="1">
            <a:spLocks noChangeArrowheads="1"/>
          </p:cNvSpPr>
          <p:nvPr/>
        </p:nvSpPr>
        <p:spPr bwMode="auto">
          <a:xfrm>
            <a:off x="982663" y="308768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74" name="TextBox 28"/>
          <p:cNvSpPr txBox="1">
            <a:spLocks noChangeArrowheads="1"/>
          </p:cNvSpPr>
          <p:nvPr/>
        </p:nvSpPr>
        <p:spPr bwMode="auto">
          <a:xfrm>
            <a:off x="2062163" y="32083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75" name="TextBox 29"/>
          <p:cNvSpPr txBox="1">
            <a:spLocks noChangeArrowheads="1"/>
          </p:cNvSpPr>
          <p:nvPr/>
        </p:nvSpPr>
        <p:spPr bwMode="auto">
          <a:xfrm>
            <a:off x="2747963" y="302418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76" name="TextBox 30"/>
          <p:cNvSpPr txBox="1">
            <a:spLocks noChangeArrowheads="1"/>
          </p:cNvSpPr>
          <p:nvPr/>
        </p:nvSpPr>
        <p:spPr bwMode="auto">
          <a:xfrm>
            <a:off x="3960813" y="318770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40</a:t>
            </a:r>
          </a:p>
        </p:txBody>
      </p:sp>
      <p:sp>
        <p:nvSpPr>
          <p:cNvPr id="77" name="TextBox 31"/>
          <p:cNvSpPr txBox="1">
            <a:spLocks noChangeArrowheads="1"/>
          </p:cNvSpPr>
          <p:nvPr/>
        </p:nvSpPr>
        <p:spPr bwMode="auto">
          <a:xfrm>
            <a:off x="5062538" y="3263900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78" name="TextBox 32"/>
          <p:cNvSpPr txBox="1">
            <a:spLocks noChangeArrowheads="1"/>
          </p:cNvSpPr>
          <p:nvPr/>
        </p:nvSpPr>
        <p:spPr bwMode="auto">
          <a:xfrm>
            <a:off x="5700713" y="324643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30</a:t>
            </a:r>
          </a:p>
        </p:txBody>
      </p:sp>
      <p:sp>
        <p:nvSpPr>
          <p:cNvPr id="79" name="TextBox 33"/>
          <p:cNvSpPr txBox="1">
            <a:spLocks noChangeArrowheads="1"/>
          </p:cNvSpPr>
          <p:nvPr/>
        </p:nvSpPr>
        <p:spPr bwMode="auto">
          <a:xfrm>
            <a:off x="6442075" y="31273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80" name="TextBox 34"/>
          <p:cNvSpPr txBox="1">
            <a:spLocks noChangeArrowheads="1"/>
          </p:cNvSpPr>
          <p:nvPr/>
        </p:nvSpPr>
        <p:spPr bwMode="auto">
          <a:xfrm>
            <a:off x="2776538" y="4325938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81" name="TextBox 35"/>
          <p:cNvSpPr txBox="1">
            <a:spLocks noChangeArrowheads="1"/>
          </p:cNvSpPr>
          <p:nvPr/>
        </p:nvSpPr>
        <p:spPr bwMode="auto">
          <a:xfrm>
            <a:off x="3635896" y="4437112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5</a:t>
            </a:r>
          </a:p>
        </p:txBody>
      </p:sp>
      <p:sp>
        <p:nvSpPr>
          <p:cNvPr id="82" name="TextBox 37"/>
          <p:cNvSpPr txBox="1">
            <a:spLocks noChangeArrowheads="1"/>
          </p:cNvSpPr>
          <p:nvPr/>
        </p:nvSpPr>
        <p:spPr bwMode="auto">
          <a:xfrm>
            <a:off x="5918200" y="42481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83" name="TextBox 38"/>
          <p:cNvSpPr txBox="1">
            <a:spLocks noChangeArrowheads="1"/>
          </p:cNvSpPr>
          <p:nvPr/>
        </p:nvSpPr>
        <p:spPr bwMode="auto">
          <a:xfrm>
            <a:off x="7123113" y="42370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84" name="TextBox 43"/>
          <p:cNvSpPr txBox="1">
            <a:spLocks noChangeArrowheads="1"/>
          </p:cNvSpPr>
          <p:nvPr/>
        </p:nvSpPr>
        <p:spPr bwMode="auto">
          <a:xfrm>
            <a:off x="773113" y="4098925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F1</a:t>
            </a:r>
          </a:p>
        </p:txBody>
      </p:sp>
      <p:sp>
        <p:nvSpPr>
          <p:cNvPr id="85" name="TextBox 44"/>
          <p:cNvSpPr txBox="1">
            <a:spLocks noChangeArrowheads="1"/>
          </p:cNvSpPr>
          <p:nvPr/>
        </p:nvSpPr>
        <p:spPr bwMode="auto">
          <a:xfrm>
            <a:off x="1485900" y="4154488"/>
            <a:ext cx="40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F2</a:t>
            </a:r>
          </a:p>
        </p:txBody>
      </p:sp>
      <p:sp>
        <p:nvSpPr>
          <p:cNvPr id="86" name="TextBox 45"/>
          <p:cNvSpPr txBox="1">
            <a:spLocks noChangeArrowheads="1"/>
          </p:cNvSpPr>
          <p:nvPr/>
        </p:nvSpPr>
        <p:spPr bwMode="auto">
          <a:xfrm>
            <a:off x="3514725" y="3975100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F3</a:t>
            </a:r>
          </a:p>
        </p:txBody>
      </p:sp>
      <p:sp>
        <p:nvSpPr>
          <p:cNvPr id="87" name="TextBox 46"/>
          <p:cNvSpPr txBox="1">
            <a:spLocks noChangeArrowheads="1"/>
          </p:cNvSpPr>
          <p:nvPr/>
        </p:nvSpPr>
        <p:spPr bwMode="auto">
          <a:xfrm>
            <a:off x="4643438" y="3903663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F4</a:t>
            </a:r>
          </a:p>
        </p:txBody>
      </p:sp>
      <p:sp>
        <p:nvSpPr>
          <p:cNvPr id="88" name="TextBox 47"/>
          <p:cNvSpPr txBox="1">
            <a:spLocks noChangeArrowheads="1"/>
          </p:cNvSpPr>
          <p:nvPr/>
        </p:nvSpPr>
        <p:spPr bwMode="auto">
          <a:xfrm>
            <a:off x="6913563" y="3775075"/>
            <a:ext cx="62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F5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89" name="TextBox 48"/>
          <p:cNvSpPr txBox="1">
            <a:spLocks noChangeArrowheads="1"/>
          </p:cNvSpPr>
          <p:nvPr/>
        </p:nvSpPr>
        <p:spPr bwMode="auto">
          <a:xfrm>
            <a:off x="8064500" y="3924300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F6</a:t>
            </a:r>
          </a:p>
        </p:txBody>
      </p:sp>
      <p:sp>
        <p:nvSpPr>
          <p:cNvPr id="90" name="TextBox 49"/>
          <p:cNvSpPr txBox="1">
            <a:spLocks noChangeArrowheads="1"/>
          </p:cNvSpPr>
          <p:nvPr/>
        </p:nvSpPr>
        <p:spPr bwMode="auto">
          <a:xfrm>
            <a:off x="2241550" y="5272088"/>
            <a:ext cx="407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F7</a:t>
            </a:r>
          </a:p>
        </p:txBody>
      </p:sp>
      <p:sp>
        <p:nvSpPr>
          <p:cNvPr id="91" name="TextBox 50"/>
          <p:cNvSpPr txBox="1">
            <a:spLocks noChangeArrowheads="1"/>
          </p:cNvSpPr>
          <p:nvPr/>
        </p:nvSpPr>
        <p:spPr bwMode="auto">
          <a:xfrm>
            <a:off x="3923928" y="5373216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F8</a:t>
            </a:r>
          </a:p>
        </p:txBody>
      </p:sp>
      <p:sp>
        <p:nvSpPr>
          <p:cNvPr id="92" name="TextBox 52"/>
          <p:cNvSpPr txBox="1">
            <a:spLocks noChangeArrowheads="1"/>
          </p:cNvSpPr>
          <p:nvPr/>
        </p:nvSpPr>
        <p:spPr bwMode="auto">
          <a:xfrm>
            <a:off x="5700713" y="5230813"/>
            <a:ext cx="454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F9</a:t>
            </a:r>
            <a:endParaRPr lang="en-US" sz="1800" b="1" dirty="0"/>
          </a:p>
        </p:txBody>
      </p:sp>
      <p:sp>
        <p:nvSpPr>
          <p:cNvPr id="93" name="TextBox 53"/>
          <p:cNvSpPr txBox="1">
            <a:spLocks noChangeArrowheads="1"/>
          </p:cNvSpPr>
          <p:nvPr/>
        </p:nvSpPr>
        <p:spPr bwMode="auto">
          <a:xfrm>
            <a:off x="7286625" y="5099050"/>
            <a:ext cx="582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F10</a:t>
            </a:r>
            <a:endParaRPr lang="en-US" sz="1800" b="1" dirty="0"/>
          </a:p>
        </p:txBody>
      </p:sp>
      <p:cxnSp>
        <p:nvCxnSpPr>
          <p:cNvPr id="94" name="Straight Arrow Connector 93"/>
          <p:cNvCxnSpPr>
            <a:endCxn id="56" idx="0"/>
          </p:cNvCxnSpPr>
          <p:nvPr/>
        </p:nvCxnSpPr>
        <p:spPr>
          <a:xfrm>
            <a:off x="2123728" y="4149080"/>
            <a:ext cx="638523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28"/>
          <p:cNvSpPr txBox="1">
            <a:spLocks noChangeArrowheads="1"/>
          </p:cNvSpPr>
          <p:nvPr/>
        </p:nvSpPr>
        <p:spPr bwMode="auto">
          <a:xfrm>
            <a:off x="2339752" y="4149080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50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define the following classification score using PGMHD: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47" y="2363670"/>
            <a:ext cx="8089900" cy="30226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949950"/>
            <a:ext cx="8167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P(GOG1 | F1,F3,F7) = P(GOG1|F1) * P(GOG1|F3) * P(F3|F7)) = 50/50 * 20/60 * 10/25</a:t>
            </a:r>
          </a:p>
        </p:txBody>
      </p:sp>
    </p:spTree>
    <p:extLst>
      <p:ext uri="{BB962C8B-B14F-4D97-AF65-F5344CB8AC3E}">
        <p14:creationId xmlns:p14="http://schemas.microsoft.com/office/powerpoint/2010/main" val="223885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Annotation’s Experiment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63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Data Set: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We annotated </a:t>
            </a:r>
            <a:r>
              <a:rPr lang="en-US" dirty="0">
                <a:solidFill>
                  <a:srgbClr val="FF0000"/>
                </a:solidFill>
              </a:rPr>
              <a:t>3314</a:t>
            </a:r>
            <a:r>
              <a:rPr lang="en-US" dirty="0"/>
              <a:t> MS scans of </a:t>
            </a:r>
            <a:r>
              <a:rPr lang="en-US" dirty="0" smtClean="0"/>
              <a:t>pancreatic </a:t>
            </a:r>
            <a:r>
              <a:rPr lang="en-US" dirty="0"/>
              <a:t>cancer samples using GELATO.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expert manually approved </a:t>
            </a:r>
            <a:r>
              <a:rPr lang="en-US" dirty="0">
                <a:solidFill>
                  <a:srgbClr val="FF0000"/>
                </a:solidFill>
              </a:rPr>
              <a:t>1990</a:t>
            </a:r>
            <a:r>
              <a:rPr lang="en-US" dirty="0"/>
              <a:t> scan annotations which we used to train and </a:t>
            </a:r>
            <a:r>
              <a:rPr lang="en-US" dirty="0" smtClean="0"/>
              <a:t>test our model.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size of </a:t>
            </a:r>
            <a:r>
              <a:rPr lang="en-US" dirty="0" smtClean="0"/>
              <a:t>the training </a:t>
            </a:r>
            <a:r>
              <a:rPr lang="en-US" dirty="0"/>
              <a:t>data is </a:t>
            </a:r>
            <a:r>
              <a:rPr lang="en-US" dirty="0">
                <a:solidFill>
                  <a:srgbClr val="FF0000"/>
                </a:solidFill>
              </a:rPr>
              <a:t>1779</a:t>
            </a:r>
            <a:r>
              <a:rPr lang="en-US" dirty="0"/>
              <a:t> </a:t>
            </a:r>
            <a:r>
              <a:rPr lang="en-US" dirty="0" smtClean="0"/>
              <a:t>scans’ annotations 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121</a:t>
            </a:r>
            <a:r>
              <a:rPr lang="en-US" dirty="0"/>
              <a:t> </a:t>
            </a:r>
            <a:r>
              <a:rPr lang="en-US" dirty="0" smtClean="0"/>
              <a:t>scans’ annotations </a:t>
            </a:r>
            <a:r>
              <a:rPr lang="en-US" dirty="0"/>
              <a:t>for testing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Experiment Setup:</a:t>
            </a:r>
          </a:p>
          <a:p>
            <a:r>
              <a:rPr lang="en-US" dirty="0"/>
              <a:t> </a:t>
            </a:r>
            <a:r>
              <a:rPr lang="en-US" dirty="0" smtClean="0"/>
              <a:t>We compared</a:t>
            </a:r>
            <a:r>
              <a:rPr lang="en-US" dirty="0"/>
              <a:t> </a:t>
            </a:r>
            <a:r>
              <a:rPr lang="en-US" dirty="0" smtClean="0"/>
              <a:t>PGMHD against </a:t>
            </a:r>
            <a:r>
              <a:rPr lang="en-US" dirty="0"/>
              <a:t>leading </a:t>
            </a:r>
            <a:r>
              <a:rPr lang="en-US" dirty="0" smtClean="0"/>
              <a:t>classifiers including:</a:t>
            </a:r>
          </a:p>
          <a:p>
            <a:pPr lvl="1"/>
            <a:r>
              <a:rPr lang="en-US" dirty="0" smtClean="0"/>
              <a:t>Naïve Bayes</a:t>
            </a:r>
          </a:p>
          <a:p>
            <a:pPr lvl="1"/>
            <a:r>
              <a:rPr lang="en-US" dirty="0" smtClean="0"/>
              <a:t>Bayesian Network</a:t>
            </a:r>
          </a:p>
          <a:p>
            <a:pPr lvl="1"/>
            <a:r>
              <a:rPr lang="en-US" dirty="0" smtClean="0"/>
              <a:t>SVM </a:t>
            </a:r>
          </a:p>
          <a:p>
            <a:pPr lvl="1"/>
            <a:r>
              <a:rPr lang="en-US" dirty="0" smtClean="0"/>
              <a:t>Decision Tree</a:t>
            </a:r>
          </a:p>
          <a:p>
            <a:pPr lvl="1"/>
            <a:r>
              <a:rPr lang="en-US" dirty="0" smtClean="0"/>
              <a:t>K-NN</a:t>
            </a:r>
          </a:p>
          <a:p>
            <a:pPr lvl="1"/>
            <a:r>
              <a:rPr lang="en-US" dirty="0" smtClean="0"/>
              <a:t>Neural Network</a:t>
            </a:r>
          </a:p>
          <a:p>
            <a:pPr lvl="1"/>
            <a:r>
              <a:rPr lang="en-US" dirty="0" smtClean="0"/>
              <a:t>RBF</a:t>
            </a:r>
          </a:p>
          <a:p>
            <a:r>
              <a:rPr lang="en-US" dirty="0" smtClean="0"/>
              <a:t>We used </a:t>
            </a:r>
            <a:r>
              <a:rPr lang="en-US" dirty="0" err="1" smtClean="0">
                <a:solidFill>
                  <a:srgbClr val="FF0000"/>
                </a:solidFill>
              </a:rPr>
              <a:t>Mulan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which is an extension to </a:t>
            </a:r>
            <a:r>
              <a:rPr lang="en-US" dirty="0" err="1" smtClean="0">
                <a:solidFill>
                  <a:srgbClr val="FF0000"/>
                </a:solidFill>
              </a:rPr>
              <a:t>Weka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multi-label classification.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3003"/>
            <a:ext cx="7333962" cy="41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" y="1828625"/>
            <a:ext cx="76073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5" y="1815245"/>
            <a:ext cx="76454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5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26" y="1832356"/>
            <a:ext cx="7619596" cy="41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0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Our focus on this experiment is on the memory usage.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We synthesized a data set with: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6776 instances for training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/>
              <a:t> 392 instances for </a:t>
            </a:r>
            <a:r>
              <a:rPr lang="en-US" dirty="0" smtClean="0"/>
              <a:t>testing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2952 features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1340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3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64" y="2052180"/>
            <a:ext cx="7200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Semantically Related 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We </a:t>
            </a:r>
            <a:r>
              <a:rPr lang="en-US" dirty="0"/>
              <a:t>would like to create a </a:t>
            </a:r>
            <a:r>
              <a:rPr lang="en-US" dirty="0">
                <a:solidFill>
                  <a:srgbClr val="FF0000"/>
                </a:solidFill>
              </a:rPr>
              <a:t>language-independent </a:t>
            </a:r>
            <a:r>
              <a:rPr lang="en-US" dirty="0"/>
              <a:t>algorithm for modeling semantic </a:t>
            </a:r>
            <a:r>
              <a:rPr lang="en-US" dirty="0" smtClean="0"/>
              <a:t>relationships between </a:t>
            </a:r>
            <a:r>
              <a:rPr lang="en-US" dirty="0"/>
              <a:t>search </a:t>
            </a:r>
            <a:r>
              <a:rPr lang="en-US" dirty="0" smtClean="0"/>
              <a:t>phrases.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It should provides </a:t>
            </a:r>
            <a:r>
              <a:rPr lang="en-US" dirty="0"/>
              <a:t>output in a </a:t>
            </a:r>
            <a:r>
              <a:rPr lang="en-US" dirty="0">
                <a:solidFill>
                  <a:srgbClr val="FF0000"/>
                </a:solidFill>
              </a:rPr>
              <a:t>human-understandable </a:t>
            </a:r>
            <a:r>
              <a:rPr lang="en-US" dirty="0"/>
              <a:t>format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Search terms usually are single phrases (</a:t>
            </a:r>
            <a:r>
              <a:rPr lang="en-US" dirty="0" smtClean="0">
                <a:solidFill>
                  <a:srgbClr val="FF0000"/>
                </a:solidFill>
              </a:rPr>
              <a:t>No long sentences or paragraphs</a:t>
            </a:r>
            <a:r>
              <a:rPr lang="en-US" dirty="0" smtClean="0"/>
              <a:t>).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CBOW</a:t>
            </a:r>
            <a:r>
              <a:rPr lang="en-US" dirty="0" smtClean="0"/>
              <a:t> is not suitable in this case.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NLP</a:t>
            </a:r>
            <a:r>
              <a:rPr lang="en-US" dirty="0" smtClean="0"/>
              <a:t> techniques are </a:t>
            </a:r>
            <a:r>
              <a:rPr lang="en-US" dirty="0" smtClean="0">
                <a:solidFill>
                  <a:srgbClr val="FF0000"/>
                </a:solidFill>
              </a:rPr>
              <a:t>not language-independent</a:t>
            </a:r>
            <a:r>
              <a:rPr lang="en-US" dirty="0" smtClean="0"/>
              <a:t>, so they are not an 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1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9044"/>
            <a:ext cx="7543800" cy="145075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26344"/>
            <a:ext cx="7543801" cy="402336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US" sz="2400" dirty="0" smtClean="0"/>
              <a:t>Introduction</a:t>
            </a:r>
            <a:endParaRPr lang="en-US" sz="400" dirty="0" smtClean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Related Work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Motivation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Model Structure</a:t>
            </a:r>
            <a:endParaRPr lang="en-US" sz="400" dirty="0" smtClean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MS Annotation using SAGE</a:t>
            </a:r>
            <a:endParaRPr lang="en-US" sz="400" dirty="0" smtClean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Discovering Semantically </a:t>
            </a:r>
            <a:r>
              <a:rPr lang="en-US" sz="2400" dirty="0"/>
              <a:t>R</a:t>
            </a:r>
            <a:r>
              <a:rPr lang="en-US" sz="2400" dirty="0" smtClean="0"/>
              <a:t>elated </a:t>
            </a:r>
            <a:r>
              <a:rPr lang="en-US" sz="2400" dirty="0"/>
              <a:t>S</a:t>
            </a:r>
            <a:r>
              <a:rPr lang="en-US" sz="2400" dirty="0" smtClean="0"/>
              <a:t>earch Terms</a:t>
            </a:r>
            <a:endParaRPr lang="en-US" sz="400" dirty="0" smtClean="0"/>
          </a:p>
          <a:p>
            <a:pPr>
              <a:buFont typeface="Wingdings" charset="2"/>
              <a:buChar char="u"/>
            </a:pPr>
            <a:r>
              <a:rPr lang="en-US" sz="2400" dirty="0" smtClean="0"/>
              <a:t>Discovering Semantically </a:t>
            </a:r>
            <a:r>
              <a:rPr lang="en-US" sz="2400" dirty="0"/>
              <a:t>A</a:t>
            </a:r>
            <a:r>
              <a:rPr lang="en-US" sz="2400" dirty="0" smtClean="0"/>
              <a:t>mbiguous Search Terms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8383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 Representation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138" y="2062385"/>
            <a:ext cx="1735137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Java Developer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7788" y="2063973"/>
            <a:ext cx="1784350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.NET Developer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9675" y="2051273"/>
            <a:ext cx="1666875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Nurse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0113" y="2063973"/>
            <a:ext cx="1665287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Health Care</a:t>
            </a:r>
          </a:p>
        </p:txBody>
      </p:sp>
      <p:sp>
        <p:nvSpPr>
          <p:cNvPr id="8" name="Oval 7"/>
          <p:cNvSpPr/>
          <p:nvPr/>
        </p:nvSpPr>
        <p:spPr>
          <a:xfrm>
            <a:off x="465138" y="3986435"/>
            <a:ext cx="1068387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Java</a:t>
            </a:r>
          </a:p>
        </p:txBody>
      </p:sp>
      <p:sp>
        <p:nvSpPr>
          <p:cNvPr id="9" name="Oval 8"/>
          <p:cNvSpPr/>
          <p:nvPr/>
        </p:nvSpPr>
        <p:spPr>
          <a:xfrm>
            <a:off x="1838325" y="3986435"/>
            <a:ext cx="1068388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J2EE</a:t>
            </a:r>
          </a:p>
        </p:txBody>
      </p:sp>
      <p:sp>
        <p:nvSpPr>
          <p:cNvPr id="10" name="Oval 9"/>
          <p:cNvSpPr/>
          <p:nvPr/>
        </p:nvSpPr>
        <p:spPr>
          <a:xfrm>
            <a:off x="3106738" y="3986435"/>
            <a:ext cx="1068387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C#</a:t>
            </a:r>
          </a:p>
        </p:txBody>
      </p:sp>
      <p:sp>
        <p:nvSpPr>
          <p:cNvPr id="11" name="Oval 10"/>
          <p:cNvSpPr/>
          <p:nvPr/>
        </p:nvSpPr>
        <p:spPr>
          <a:xfrm>
            <a:off x="4486275" y="3961035"/>
            <a:ext cx="1068388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Care giver</a:t>
            </a:r>
          </a:p>
        </p:txBody>
      </p:sp>
      <p:sp>
        <p:nvSpPr>
          <p:cNvPr id="12" name="Oval 11"/>
          <p:cNvSpPr/>
          <p:nvPr/>
        </p:nvSpPr>
        <p:spPr>
          <a:xfrm>
            <a:off x="5946775" y="3910235"/>
            <a:ext cx="1068388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RN</a:t>
            </a:r>
          </a:p>
        </p:txBody>
      </p:sp>
      <p:sp>
        <p:nvSpPr>
          <p:cNvPr id="13" name="Oval 12"/>
          <p:cNvSpPr/>
          <p:nvPr/>
        </p:nvSpPr>
        <p:spPr>
          <a:xfrm>
            <a:off x="7305675" y="3910235"/>
            <a:ext cx="1370013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Senior Home</a:t>
            </a:r>
          </a:p>
        </p:txBody>
      </p: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>
          <a:xfrm flipH="1">
            <a:off x="1000125" y="2741835"/>
            <a:ext cx="333375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9" idx="0"/>
          </p:cNvCxnSpPr>
          <p:nvPr/>
        </p:nvCxnSpPr>
        <p:spPr>
          <a:xfrm>
            <a:off x="1333500" y="2741835"/>
            <a:ext cx="1039813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10" idx="0"/>
          </p:cNvCxnSpPr>
          <p:nvPr/>
        </p:nvCxnSpPr>
        <p:spPr>
          <a:xfrm>
            <a:off x="1333500" y="2741835"/>
            <a:ext cx="2308225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0" y="3245073"/>
            <a:ext cx="2841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33500" y="295138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16113" y="279739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cxnSp>
        <p:nvCxnSpPr>
          <p:cNvPr id="20" name="Straight Arrow Connector 19"/>
          <p:cNvCxnSpPr>
            <a:stCxn id="5" idx="2"/>
            <a:endCxn id="10" idx="0"/>
          </p:cNvCxnSpPr>
          <p:nvPr/>
        </p:nvCxnSpPr>
        <p:spPr>
          <a:xfrm>
            <a:off x="3509963" y="2743423"/>
            <a:ext cx="131762" cy="12430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60763" y="312283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cxnSp>
        <p:nvCxnSpPr>
          <p:cNvPr id="22" name="Straight Arrow Connector 21"/>
          <p:cNvCxnSpPr>
            <a:stCxn id="6" idx="2"/>
            <a:endCxn id="11" idx="0"/>
          </p:cNvCxnSpPr>
          <p:nvPr/>
        </p:nvCxnSpPr>
        <p:spPr>
          <a:xfrm flipH="1">
            <a:off x="5019675" y="2730723"/>
            <a:ext cx="833438" cy="12303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2" idx="0"/>
          </p:cNvCxnSpPr>
          <p:nvPr/>
        </p:nvCxnSpPr>
        <p:spPr>
          <a:xfrm>
            <a:off x="5853113" y="2730723"/>
            <a:ext cx="628650" cy="11795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flipH="1">
            <a:off x="5554663" y="2989485"/>
            <a:ext cx="46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30938" y="3113310"/>
            <a:ext cx="48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100</a:t>
            </a:r>
          </a:p>
        </p:txBody>
      </p:sp>
      <p:cxnSp>
        <p:nvCxnSpPr>
          <p:cNvPr id="26" name="Straight Arrow Connector 25"/>
          <p:cNvCxnSpPr>
            <a:stCxn id="7" idx="2"/>
            <a:endCxn id="11" idx="7"/>
          </p:cNvCxnSpPr>
          <p:nvPr/>
        </p:nvCxnSpPr>
        <p:spPr>
          <a:xfrm flipH="1">
            <a:off x="5397500" y="2743423"/>
            <a:ext cx="2684463" cy="13366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>
            <a:off x="8081963" y="2743423"/>
            <a:ext cx="0" cy="12430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4825" y="294027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081963" y="341969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cxnSp>
        <p:nvCxnSpPr>
          <p:cNvPr id="30" name="Straight Arrow Connector 29"/>
          <p:cNvCxnSpPr>
            <a:stCxn id="6" idx="2"/>
            <a:endCxn id="10" idx="0"/>
          </p:cNvCxnSpPr>
          <p:nvPr/>
        </p:nvCxnSpPr>
        <p:spPr>
          <a:xfrm flipH="1">
            <a:off x="3641725" y="2730723"/>
            <a:ext cx="2211388" cy="12557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827588" y="295138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297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1" grpId="0"/>
      <p:bldP spid="21" grpId="1"/>
      <p:bldP spid="24" grpId="0"/>
      <p:bldP spid="24" grpId="1"/>
      <p:bldP spid="24" grpId="2"/>
      <p:bldP spid="25" grpId="0"/>
      <p:bldP spid="25" grpId="1"/>
      <p:bldP spid="25" grpId="2"/>
      <p:bldP spid="28" grpId="0"/>
      <p:bldP spid="2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Similarity Score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9144000" cy="23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138" y="1907265"/>
            <a:ext cx="1735137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Java Developer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7788" y="1908853"/>
            <a:ext cx="1784350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.NET Developer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9675" y="1896153"/>
            <a:ext cx="1666875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Nurse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0113" y="1908853"/>
            <a:ext cx="1665287" cy="6794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Health Care</a:t>
            </a:r>
          </a:p>
        </p:txBody>
      </p:sp>
      <p:sp>
        <p:nvSpPr>
          <p:cNvPr id="8" name="Oval 7"/>
          <p:cNvSpPr/>
          <p:nvPr/>
        </p:nvSpPr>
        <p:spPr>
          <a:xfrm>
            <a:off x="465138" y="3831315"/>
            <a:ext cx="1068387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Java</a:t>
            </a:r>
          </a:p>
        </p:txBody>
      </p:sp>
      <p:sp>
        <p:nvSpPr>
          <p:cNvPr id="9" name="Oval 8"/>
          <p:cNvSpPr/>
          <p:nvPr/>
        </p:nvSpPr>
        <p:spPr>
          <a:xfrm>
            <a:off x="1838325" y="3831315"/>
            <a:ext cx="1068388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J2EE</a:t>
            </a:r>
          </a:p>
        </p:txBody>
      </p:sp>
      <p:sp>
        <p:nvSpPr>
          <p:cNvPr id="10" name="Oval 9"/>
          <p:cNvSpPr/>
          <p:nvPr/>
        </p:nvSpPr>
        <p:spPr>
          <a:xfrm>
            <a:off x="3106738" y="3831315"/>
            <a:ext cx="1068387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C#</a:t>
            </a:r>
          </a:p>
        </p:txBody>
      </p:sp>
      <p:sp>
        <p:nvSpPr>
          <p:cNvPr id="11" name="Oval 10"/>
          <p:cNvSpPr/>
          <p:nvPr/>
        </p:nvSpPr>
        <p:spPr>
          <a:xfrm>
            <a:off x="4486275" y="3805915"/>
            <a:ext cx="1068388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Care giver</a:t>
            </a:r>
          </a:p>
        </p:txBody>
      </p:sp>
      <p:sp>
        <p:nvSpPr>
          <p:cNvPr id="12" name="Oval 11"/>
          <p:cNvSpPr/>
          <p:nvPr/>
        </p:nvSpPr>
        <p:spPr>
          <a:xfrm>
            <a:off x="5946775" y="3755115"/>
            <a:ext cx="1068388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RN</a:t>
            </a:r>
          </a:p>
        </p:txBody>
      </p:sp>
      <p:sp>
        <p:nvSpPr>
          <p:cNvPr id="13" name="Oval 12"/>
          <p:cNvSpPr/>
          <p:nvPr/>
        </p:nvSpPr>
        <p:spPr>
          <a:xfrm>
            <a:off x="7305675" y="3755115"/>
            <a:ext cx="1370013" cy="817563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0253F"/>
                </a:solidFill>
              </a:rPr>
              <a:t>Senior Home</a:t>
            </a:r>
          </a:p>
        </p:txBody>
      </p: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>
          <a:xfrm flipH="1">
            <a:off x="1000125" y="2586715"/>
            <a:ext cx="333375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9" idx="0"/>
          </p:cNvCxnSpPr>
          <p:nvPr/>
        </p:nvCxnSpPr>
        <p:spPr>
          <a:xfrm>
            <a:off x="1333500" y="2586715"/>
            <a:ext cx="1039813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10" idx="0"/>
          </p:cNvCxnSpPr>
          <p:nvPr/>
        </p:nvCxnSpPr>
        <p:spPr>
          <a:xfrm>
            <a:off x="1333500" y="2586715"/>
            <a:ext cx="2308225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0" y="3089953"/>
            <a:ext cx="2841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33500" y="279626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16113" y="264227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cxnSp>
        <p:nvCxnSpPr>
          <p:cNvPr id="20" name="Straight Arrow Connector 19"/>
          <p:cNvCxnSpPr>
            <a:stCxn id="5" idx="2"/>
            <a:endCxn id="10" idx="0"/>
          </p:cNvCxnSpPr>
          <p:nvPr/>
        </p:nvCxnSpPr>
        <p:spPr>
          <a:xfrm>
            <a:off x="3509963" y="2588303"/>
            <a:ext cx="131762" cy="12430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60763" y="296771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cxnSp>
        <p:nvCxnSpPr>
          <p:cNvPr id="22" name="Straight Arrow Connector 21"/>
          <p:cNvCxnSpPr>
            <a:stCxn id="6" idx="2"/>
            <a:endCxn id="11" idx="0"/>
          </p:cNvCxnSpPr>
          <p:nvPr/>
        </p:nvCxnSpPr>
        <p:spPr>
          <a:xfrm flipH="1">
            <a:off x="5019675" y="2575603"/>
            <a:ext cx="833438" cy="12303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2" idx="0"/>
          </p:cNvCxnSpPr>
          <p:nvPr/>
        </p:nvCxnSpPr>
        <p:spPr>
          <a:xfrm>
            <a:off x="5853113" y="2575603"/>
            <a:ext cx="628650" cy="11795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flipH="1">
            <a:off x="5554663" y="2834365"/>
            <a:ext cx="46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30938" y="2958190"/>
            <a:ext cx="484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100</a:t>
            </a:r>
          </a:p>
        </p:txBody>
      </p:sp>
      <p:cxnSp>
        <p:nvCxnSpPr>
          <p:cNvPr id="26" name="Straight Arrow Connector 25"/>
          <p:cNvCxnSpPr>
            <a:stCxn id="7" idx="2"/>
            <a:endCxn id="11" idx="7"/>
          </p:cNvCxnSpPr>
          <p:nvPr/>
        </p:nvCxnSpPr>
        <p:spPr>
          <a:xfrm flipH="1">
            <a:off x="5397500" y="2588303"/>
            <a:ext cx="2684463" cy="13366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</p:cNvCxnSpPr>
          <p:nvPr/>
        </p:nvCxnSpPr>
        <p:spPr>
          <a:xfrm>
            <a:off x="8081963" y="2588303"/>
            <a:ext cx="0" cy="12430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4825" y="278515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081963" y="326457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cxnSp>
        <p:nvCxnSpPr>
          <p:cNvPr id="30" name="Straight Arrow Connector 29"/>
          <p:cNvCxnSpPr>
            <a:endCxn id="8" idx="4"/>
          </p:cNvCxnSpPr>
          <p:nvPr/>
        </p:nvCxnSpPr>
        <p:spPr>
          <a:xfrm flipH="1" flipV="1">
            <a:off x="1000125" y="4648878"/>
            <a:ext cx="141288" cy="62865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4"/>
          </p:cNvCxnSpPr>
          <p:nvPr/>
        </p:nvCxnSpPr>
        <p:spPr>
          <a:xfrm flipV="1">
            <a:off x="1141413" y="4648878"/>
            <a:ext cx="1231900" cy="62865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5"/>
          </p:cNvCxnSpPr>
          <p:nvPr/>
        </p:nvCxnSpPr>
        <p:spPr>
          <a:xfrm flipH="1" flipV="1">
            <a:off x="1377950" y="4528228"/>
            <a:ext cx="995363" cy="7493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4"/>
          </p:cNvCxnSpPr>
          <p:nvPr/>
        </p:nvCxnSpPr>
        <p:spPr>
          <a:xfrm flipV="1">
            <a:off x="2373313" y="4648878"/>
            <a:ext cx="1268412" cy="62865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0" idx="0"/>
          </p:cNvCxnSpPr>
          <p:nvPr/>
        </p:nvCxnSpPr>
        <p:spPr>
          <a:xfrm flipH="1">
            <a:off x="3641725" y="2575603"/>
            <a:ext cx="2211388" cy="12557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27588" y="279626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9388" y="5229225"/>
            <a:ext cx="8787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P(Java,J2EE| Java Developer) = P(</a:t>
            </a:r>
            <a:r>
              <a:rPr lang="en-US" sz="1800" dirty="0" err="1"/>
              <a:t>Java|Java</a:t>
            </a:r>
            <a:r>
              <a:rPr lang="en-US" sz="1800" dirty="0"/>
              <a:t> Developer) * P(J2EE|Java Developer)</a:t>
            </a:r>
          </a:p>
          <a:p>
            <a:pPr eaLnBrk="1" hangingPunct="1"/>
            <a:r>
              <a:rPr lang="en-US" sz="1800" dirty="0"/>
              <a:t>			       = 5</a:t>
            </a:r>
            <a:r>
              <a:rPr lang="en-US" sz="1800" dirty="0" smtClean="0"/>
              <a:t>/18 </a:t>
            </a:r>
            <a:r>
              <a:rPr lang="en-US" sz="1800" dirty="0"/>
              <a:t>* 10</a:t>
            </a:r>
            <a:r>
              <a:rPr lang="en-US" sz="1800" dirty="0" smtClean="0"/>
              <a:t>/18</a:t>
            </a:r>
            <a:endParaRPr lang="en-US" sz="1800" dirty="0"/>
          </a:p>
          <a:p>
            <a:pPr eaLnBrk="1" hangingPunct="1"/>
            <a:r>
              <a:rPr lang="en-US" sz="1800" dirty="0"/>
              <a:t>P(</a:t>
            </a:r>
            <a:r>
              <a:rPr lang="en-US" sz="1800" dirty="0" err="1"/>
              <a:t>Java,C</a:t>
            </a:r>
            <a:r>
              <a:rPr lang="en-US" sz="1800" dirty="0"/>
              <a:t>#|Java </a:t>
            </a:r>
            <a:r>
              <a:rPr lang="en-US" sz="1800" dirty="0" err="1" smtClean="0"/>
              <a:t>Dev</a:t>
            </a:r>
            <a:r>
              <a:rPr lang="en-US" sz="1800" dirty="0" smtClean="0"/>
              <a:t>) </a:t>
            </a:r>
            <a:r>
              <a:rPr lang="en-US" sz="1800" dirty="0"/>
              <a:t>= P(</a:t>
            </a:r>
            <a:r>
              <a:rPr lang="en-US" sz="1800" dirty="0" err="1"/>
              <a:t>Java|Java</a:t>
            </a:r>
            <a:r>
              <a:rPr lang="en-US" sz="1800" dirty="0"/>
              <a:t> </a:t>
            </a:r>
            <a:r>
              <a:rPr lang="en-US" sz="1800" dirty="0" err="1" smtClean="0"/>
              <a:t>Dev</a:t>
            </a:r>
            <a:r>
              <a:rPr lang="en-US" sz="1800" dirty="0" smtClean="0"/>
              <a:t>) * </a:t>
            </a:r>
            <a:r>
              <a:rPr lang="en-US" sz="1800" dirty="0"/>
              <a:t>P(C#|Java </a:t>
            </a:r>
            <a:r>
              <a:rPr lang="en-US" sz="1800" dirty="0" err="1"/>
              <a:t>Dev</a:t>
            </a:r>
            <a:r>
              <a:rPr lang="en-US" sz="1800" dirty="0" smtClean="0"/>
              <a:t>) = 5/18 * 3/18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703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1" grpId="0"/>
      <p:bldP spid="21" grpId="1"/>
      <p:bldP spid="24" grpId="0"/>
      <p:bldP spid="24" grpId="1"/>
      <p:bldP spid="24" grpId="2"/>
      <p:bldP spid="25" grpId="0"/>
      <p:bldP spid="25" grpId="1"/>
      <p:bldP spid="25" grpId="2"/>
      <p:bldP spid="28" grpId="0"/>
      <p:bldP spid="29" grpId="0"/>
      <p:bldP spid="35" grpId="0"/>
      <p:bldP spid="36" grpId="0"/>
      <p:bldP spid="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1.6 billion search logs (searches conducted by users) provided through </a:t>
            </a:r>
            <a:r>
              <a:rPr lang="en-US" dirty="0" err="1" smtClean="0"/>
              <a:t>CareerBuilder.com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 distributed version of PGMHD was implemented using </a:t>
            </a:r>
            <a:r>
              <a:rPr lang="en-US" dirty="0" err="1" smtClean="0"/>
              <a:t>Hadoop</a:t>
            </a:r>
            <a:r>
              <a:rPr lang="en-US" dirty="0" smtClean="0"/>
              <a:t> Map/Reduce.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 cluster of 69 data nodes each has up to 128 GB RAM used to run the experiments.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The execution time was about 45 minutes.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13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/>
              <a:t>3000 pairs (search term, related search term) were sent to data analysts to provide a feedback if the pairs are related or not.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The data analysts confirm that %80.3 are related.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Upon the results, the model has been used in production for discovering the semantically related search terms.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22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954057"/>
            <a:ext cx="9118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Semantically Ambiguous 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semantic ambiguity of a keyword can be defined as the likelihood of </a:t>
            </a:r>
            <a:r>
              <a:rPr lang="en-US" dirty="0" smtClean="0"/>
              <a:t>seeing different </a:t>
            </a:r>
            <a:r>
              <a:rPr lang="en-US" dirty="0"/>
              <a:t>meanings of the same keyword in different </a:t>
            </a:r>
            <a:r>
              <a:rPr lang="en-US" dirty="0" smtClean="0"/>
              <a:t>contexts.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 The </a:t>
            </a:r>
            <a:r>
              <a:rPr lang="en-US" dirty="0" smtClean="0"/>
              <a:t>techniques mentioned </a:t>
            </a:r>
            <a:r>
              <a:rPr lang="en-US" dirty="0"/>
              <a:t>in the literature focuses on utilization of ontologies and </a:t>
            </a:r>
            <a:r>
              <a:rPr lang="en-US" dirty="0" smtClean="0"/>
              <a:t>dictionaries like </a:t>
            </a:r>
            <a:r>
              <a:rPr lang="en-US" dirty="0" err="1" smtClean="0"/>
              <a:t>Wordnet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/>
              <a:t> Those solutions are not applicable when </a:t>
            </a:r>
            <a:r>
              <a:rPr lang="en-US" dirty="0" smtClean="0"/>
              <a:t>the keywords </a:t>
            </a:r>
            <a:r>
              <a:rPr lang="en-US" dirty="0"/>
              <a:t>are from a domain like job search</a:t>
            </a:r>
            <a:r>
              <a:rPr lang="en-US" dirty="0" smtClean="0"/>
              <a:t>. For example, “Architect” refers to “Software Architect” and “Construction Architect” which wouldn’t be defined in an English dictionary.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8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15" y="2998464"/>
            <a:ext cx="4508500" cy="6858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09336"/>
              </p:ext>
            </p:extLst>
          </p:nvPr>
        </p:nvGraphicFramePr>
        <p:xfrm>
          <a:off x="1607119" y="2281317"/>
          <a:ext cx="2775932" cy="52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308100" imgH="419100" progId="Equation.3">
                  <p:embed/>
                </p:oleObj>
              </mc:Choice>
              <mc:Fallback>
                <p:oleObj name="Equation" r:id="rId4" imgW="1308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7119" y="2281317"/>
                        <a:ext cx="2775932" cy="52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51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205"/>
            <a:ext cx="9144000" cy="1366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3071"/>
            <a:ext cx="9144000" cy="8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Machine learning algorithms are considered the core of data analysis and data driven </a:t>
            </a:r>
            <a:r>
              <a:rPr lang="en-US" dirty="0" smtClean="0"/>
              <a:t>computation.</a:t>
            </a:r>
          </a:p>
          <a:p>
            <a:r>
              <a:rPr lang="en-US" dirty="0" smtClean="0"/>
              <a:t>These algorithms </a:t>
            </a:r>
            <a:r>
              <a:rPr lang="en-US" dirty="0"/>
              <a:t>exhibit scalability limitation which makes it difficult to</a:t>
            </a:r>
          </a:p>
          <a:p>
            <a:r>
              <a:rPr lang="en-US" dirty="0"/>
              <a:t>utilize them with big data</a:t>
            </a:r>
            <a:r>
              <a:rPr lang="en-US" dirty="0" smtClean="0"/>
              <a:t>.</a:t>
            </a:r>
          </a:p>
          <a:p>
            <a:r>
              <a:rPr lang="en-US" dirty="0"/>
              <a:t>we propose a scalable probabilistic graphical model </a:t>
            </a:r>
            <a:r>
              <a:rPr lang="en-US" dirty="0" smtClean="0"/>
              <a:t> PGMHD which </a:t>
            </a:r>
            <a:r>
              <a:rPr lang="en-US" dirty="0"/>
              <a:t>can be considered </a:t>
            </a:r>
            <a:r>
              <a:rPr lang="en-US" dirty="0" smtClean="0"/>
              <a:t>as an </a:t>
            </a:r>
            <a:r>
              <a:rPr lang="en-US" dirty="0"/>
              <a:t>extension to the well known machine learning model Bayesian Network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proposed model is used in production at </a:t>
            </a:r>
            <a:r>
              <a:rPr lang="en-US" dirty="0" err="1" smtClean="0"/>
              <a:t>CareerBuilder.com</a:t>
            </a:r>
            <a:r>
              <a:rPr lang="en-US" dirty="0" smtClean="0"/>
              <a:t> for discovering semantically related keywords, as well as, semantically ambiguous keywords.</a:t>
            </a:r>
          </a:p>
          <a:p>
            <a:r>
              <a:rPr lang="en-US" dirty="0" smtClean="0"/>
              <a:t>The proposed model is successfully customized to automate the process of MS annotation which the results shows how powerful it is for that purpose.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5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Machine learning algorithms are very useful in many disciplines like </a:t>
            </a:r>
            <a:r>
              <a:rPr lang="en-US" dirty="0">
                <a:solidFill>
                  <a:srgbClr val="FF0000"/>
                </a:solidFill>
              </a:rPr>
              <a:t>speech recognition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bioinformatics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recommendations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decision </a:t>
            </a:r>
            <a:r>
              <a:rPr lang="en-US" dirty="0" smtClean="0">
                <a:solidFill>
                  <a:srgbClr val="FF0000"/>
                </a:solidFill>
              </a:rPr>
              <a:t>making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Machine learning algorithms gain </a:t>
            </a:r>
            <a:r>
              <a:rPr lang="en-US" dirty="0"/>
              <a:t>more </a:t>
            </a:r>
            <a:r>
              <a:rPr lang="en-US" dirty="0" smtClean="0"/>
              <a:t>importance in </a:t>
            </a:r>
            <a:r>
              <a:rPr lang="en-US" dirty="0"/>
              <a:t>the big data era due to </a:t>
            </a:r>
            <a:r>
              <a:rPr lang="en-US" dirty="0" smtClean="0"/>
              <a:t>their ability to discover insights and hidden patterns which no other techniques can discover given massive data sets.</a:t>
            </a:r>
          </a:p>
          <a:p>
            <a:r>
              <a:rPr lang="en-US" dirty="0" smtClean="0"/>
              <a:t>The bottleneck of the major machine learning algorithms in the big data era, is scalability.</a:t>
            </a:r>
          </a:p>
          <a:p>
            <a:r>
              <a:rPr lang="en-US" dirty="0" smtClean="0"/>
              <a:t>Apache foundation adopted two projects that scale up machine learning algorithms to handle big data through </a:t>
            </a:r>
            <a:r>
              <a:rPr lang="en-US" dirty="0"/>
              <a:t>Parallelization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Apache Mahout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Apache Spark (</a:t>
            </a:r>
            <a:r>
              <a:rPr lang="en-US" dirty="0" err="1" smtClean="0">
                <a:solidFill>
                  <a:srgbClr val="FF0000"/>
                </a:solidFill>
              </a:rPr>
              <a:t>Mlib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2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7710" y="1974438"/>
            <a:ext cx="423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www.aljadda.com/</a:t>
            </a:r>
            <a:r>
              <a:rPr lang="en-US" dirty="0">
                <a:hlinkClick r:id="rId2"/>
              </a:rPr>
              <a:t>publications.html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Scaling up machine learning algorithms can be achieved using two techniques: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Parallelization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Extension to overcome the scalability limitations.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Google researchers proposed Continuous Bags-of-Words (</a:t>
            </a:r>
            <a:r>
              <a:rPr lang="en-US" dirty="0" smtClean="0">
                <a:solidFill>
                  <a:srgbClr val="FF0000"/>
                </a:solidFill>
              </a:rPr>
              <a:t>CBOW</a:t>
            </a:r>
            <a:r>
              <a:rPr lang="en-US" dirty="0" smtClean="0"/>
              <a:t>) model as an extension to the </a:t>
            </a:r>
            <a:r>
              <a:rPr lang="en-US" dirty="0" err="1" smtClean="0">
                <a:solidFill>
                  <a:srgbClr val="FF0000"/>
                </a:solidFill>
              </a:rPr>
              <a:t>feedforward</a:t>
            </a:r>
            <a:r>
              <a:rPr lang="en-US" dirty="0" smtClean="0">
                <a:solidFill>
                  <a:srgbClr val="FF0000"/>
                </a:solidFill>
              </a:rPr>
              <a:t> Neural Network Language Model (NNLM) </a:t>
            </a:r>
            <a:r>
              <a:rPr lang="en-US" dirty="0" smtClean="0"/>
              <a:t>by removing the </a:t>
            </a:r>
            <a:r>
              <a:rPr lang="en-US" dirty="0" smtClean="0">
                <a:solidFill>
                  <a:srgbClr val="FF0000"/>
                </a:solidFill>
              </a:rPr>
              <a:t>non-linear hidden layer </a:t>
            </a:r>
            <a:r>
              <a:rPr lang="en-US" dirty="0" smtClean="0"/>
              <a:t>which caused most of the complexity of the original model.</a:t>
            </a:r>
          </a:p>
          <a:p>
            <a:pPr marL="201168" lvl="1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This extension allows the new model to handle big data efficiently, which the original model was not suitable for.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544068" lvl="1" indent="-342900">
              <a:buFont typeface="+mj-lt"/>
              <a:buAutoNum type="arabicPeriod"/>
            </a:pPr>
            <a:endParaRPr lang="en-US" dirty="0" smtClean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1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/>
              <a:t> </a:t>
            </a:r>
            <a:r>
              <a:rPr lang="en-US" sz="2400" dirty="0" smtClean="0"/>
              <a:t>Probabilistic </a:t>
            </a:r>
            <a:r>
              <a:rPr lang="en-US" sz="2400" dirty="0"/>
              <a:t>graphical models (</a:t>
            </a:r>
            <a:r>
              <a:rPr lang="en-US" sz="2400" u="sng" dirty="0"/>
              <a:t>PGM</a:t>
            </a:r>
            <a:r>
              <a:rPr lang="en-US" sz="2400" dirty="0"/>
              <a:t>) consist of a </a:t>
            </a:r>
            <a:r>
              <a:rPr lang="en-US" sz="2400" dirty="0">
                <a:solidFill>
                  <a:srgbClr val="FF0000"/>
                </a:solidFill>
              </a:rPr>
              <a:t>structural model </a:t>
            </a:r>
            <a:r>
              <a:rPr lang="en-US" sz="2400" dirty="0"/>
              <a:t>and a set of </a:t>
            </a:r>
            <a:r>
              <a:rPr lang="en-US" sz="2400" dirty="0">
                <a:solidFill>
                  <a:srgbClr val="FF0000"/>
                </a:solidFill>
              </a:rPr>
              <a:t>conditional probabilities</a:t>
            </a:r>
            <a:r>
              <a:rPr lang="en-US" sz="2400" dirty="0"/>
              <a:t>.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/>
              <a:t> Graphical </a:t>
            </a:r>
            <a:r>
              <a:rPr lang="en-US" sz="2400" dirty="0"/>
              <a:t>models can be classified into two major categories: </a:t>
            </a:r>
          </a:p>
          <a:p>
            <a:pPr lvl="1">
              <a:defRPr/>
            </a:pPr>
            <a:r>
              <a:rPr lang="en-US" sz="2400" dirty="0"/>
              <a:t>(1) directed graphical models (</a:t>
            </a:r>
            <a:r>
              <a:rPr lang="en-US" sz="2400" dirty="0">
                <a:solidFill>
                  <a:srgbClr val="FF0000"/>
                </a:solidFill>
              </a:rPr>
              <a:t>Bayesian networks</a:t>
            </a:r>
            <a:r>
              <a:rPr lang="en-US" sz="2400" dirty="0" smtClean="0"/>
              <a:t>).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 (2) undirected graphical models (</a:t>
            </a:r>
            <a:r>
              <a:rPr lang="en-US" sz="2400" dirty="0">
                <a:solidFill>
                  <a:srgbClr val="FF0000"/>
                </a:solidFill>
              </a:rPr>
              <a:t>Markov Random Fields</a:t>
            </a:r>
            <a:r>
              <a:rPr lang="en-US" sz="2400" dirty="0" smtClean="0"/>
              <a:t>).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A </a:t>
            </a:r>
            <a:r>
              <a:rPr lang="en-US" sz="2400" dirty="0"/>
              <a:t>Bayesian Network consists </a:t>
            </a:r>
            <a:r>
              <a:rPr lang="en-US" sz="2400" dirty="0" smtClean="0"/>
              <a:t>of two </a:t>
            </a:r>
            <a:r>
              <a:rPr lang="en-US" sz="2400" dirty="0"/>
              <a:t>components: </a:t>
            </a:r>
            <a:endParaRPr lang="en-US" sz="24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DAG representing the </a:t>
            </a:r>
            <a:r>
              <a:rPr lang="en-US" sz="2400" dirty="0" smtClean="0"/>
              <a:t>structure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set of conditional </a:t>
            </a:r>
            <a:r>
              <a:rPr lang="en-US" sz="2400" dirty="0" smtClean="0"/>
              <a:t>probability tables </a:t>
            </a:r>
            <a:r>
              <a:rPr lang="en-US" sz="2400" dirty="0"/>
              <a:t>(CPTs)</a:t>
            </a:r>
          </a:p>
        </p:txBody>
      </p:sp>
    </p:spTree>
    <p:extLst>
      <p:ext uri="{BB962C8B-B14F-4D97-AF65-F5344CB8AC3E}">
        <p14:creationId xmlns:p14="http://schemas.microsoft.com/office/powerpoint/2010/main" val="173324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725" y="418982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Motivation</a:t>
            </a:r>
          </a:p>
        </p:txBody>
      </p:sp>
      <p:pic>
        <p:nvPicPr>
          <p:cNvPr id="5" name="Content Placeholder 3" descr="GOG1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555"/>
          <a:stretch>
            <a:fillRect/>
          </a:stretch>
        </p:blipFill>
        <p:spPr>
          <a:xfrm>
            <a:off x="539750" y="2349500"/>
            <a:ext cx="2286000" cy="1255713"/>
          </a:xfrm>
        </p:spPr>
      </p:pic>
      <p:pic>
        <p:nvPicPr>
          <p:cNvPr id="6" name="Picture 5" descr="Frag12_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41663"/>
            <a:ext cx="9429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rag12_2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1535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 flipV="1">
            <a:off x="2825750" y="2343150"/>
            <a:ext cx="1025525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2825750" y="2978150"/>
            <a:ext cx="1241425" cy="501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ag12_24_3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83" y="1732810"/>
            <a:ext cx="14684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rag12_24_3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10858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5386388" y="2016560"/>
            <a:ext cx="1031134" cy="326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5386388" y="2343150"/>
            <a:ext cx="1057275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971550" y="2060575"/>
            <a:ext cx="61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MS</a:t>
            </a:r>
            <a:r>
              <a:rPr lang="en-US" sz="1800" baseline="30000" dirty="0"/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1118" y="1746078"/>
            <a:ext cx="61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MS</a:t>
            </a:r>
            <a:r>
              <a:rPr lang="en-US" sz="1800" baseline="30000" dirty="0"/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48277" y="1639373"/>
            <a:ext cx="61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MS</a:t>
            </a:r>
            <a:r>
              <a:rPr lang="en-US" sz="1800" baseline="30000" dirty="0"/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00113" y="3933825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1300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08400" y="38608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2,979,334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356100" y="4652963"/>
          <a:ext cx="3460751" cy="147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188"/>
                <a:gridCol w="1052127"/>
                <a:gridCol w="801016"/>
                <a:gridCol w="742420"/>
              </a:tblGrid>
              <a:tr h="36568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Frag1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Frag2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..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GOG1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GOG2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</a:tr>
              <a:tr h="370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1701800" y="3375025"/>
            <a:ext cx="1631950" cy="84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MS1</a:t>
            </a:r>
          </a:p>
        </p:txBody>
      </p:sp>
      <p:sp>
        <p:nvSpPr>
          <p:cNvPr id="21" name="Oval 20"/>
          <p:cNvSpPr/>
          <p:nvPr/>
        </p:nvSpPr>
        <p:spPr>
          <a:xfrm>
            <a:off x="1693863" y="4570413"/>
            <a:ext cx="1639887" cy="84613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MS2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2509838" y="4221163"/>
            <a:ext cx="3175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900113" y="4437063"/>
            <a:ext cx="3290887" cy="1058862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13000* 2,979,334 = </a:t>
            </a:r>
          </a:p>
          <a:p>
            <a:pPr algn="ctr">
              <a:defRPr/>
            </a:pPr>
            <a:r>
              <a:rPr lang="en-US" dirty="0"/>
              <a:t>3,873,134,200</a:t>
            </a:r>
          </a:p>
        </p:txBody>
      </p:sp>
      <p:sp>
        <p:nvSpPr>
          <p:cNvPr id="24" name="Oval 23"/>
          <p:cNvSpPr/>
          <p:nvPr/>
        </p:nvSpPr>
        <p:spPr>
          <a:xfrm>
            <a:off x="1776413" y="5799138"/>
            <a:ext cx="1638300" cy="53169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MS3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13013" y="5449888"/>
            <a:ext cx="4762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47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 animBg="1"/>
      <p:bldP spid="21" grpId="0" animBg="1"/>
      <p:bldP spid="23" grpId="0" animBg="1"/>
      <p:bldP spid="23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9" descr="Frag24_3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7" y="3670734"/>
            <a:ext cx="9890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98070" y="467287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PGMHD Model Structure</a:t>
            </a:r>
          </a:p>
        </p:txBody>
      </p:sp>
      <p:pic>
        <p:nvPicPr>
          <p:cNvPr id="5" name="Picture 3" descr="GO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97113"/>
            <a:ext cx="16859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rag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556000"/>
            <a:ext cx="12303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rag2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538538"/>
            <a:ext cx="15367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rag2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556000"/>
            <a:ext cx="13398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rag24_3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770438"/>
            <a:ext cx="1092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rag24_3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770438"/>
            <a:ext cx="1092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rag24_3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5284788"/>
            <a:ext cx="9890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GOG1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393950"/>
            <a:ext cx="15303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5" idx="2"/>
          </p:cNvCxnSpPr>
          <p:nvPr/>
        </p:nvCxnSpPr>
        <p:spPr>
          <a:xfrm flipH="1">
            <a:off x="881063" y="3054350"/>
            <a:ext cx="1023937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1905000" y="3054350"/>
            <a:ext cx="250825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1905000" y="3054350"/>
            <a:ext cx="1725613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3690938" y="3141663"/>
            <a:ext cx="1371600" cy="668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>
            <a:off x="5062538" y="3141663"/>
            <a:ext cx="0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2868613" y="4310063"/>
            <a:ext cx="549275" cy="663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3417888" y="4310063"/>
            <a:ext cx="752475" cy="663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17888" y="4310063"/>
            <a:ext cx="0" cy="1076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19" descr="Frag12_21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67088"/>
            <a:ext cx="9413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Frag12_24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448050"/>
            <a:ext cx="15351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12" idx="2"/>
          </p:cNvCxnSpPr>
          <p:nvPr/>
        </p:nvCxnSpPr>
        <p:spPr>
          <a:xfrm>
            <a:off x="5062538" y="3141663"/>
            <a:ext cx="1065212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</p:cNvCxnSpPr>
          <p:nvPr/>
        </p:nvCxnSpPr>
        <p:spPr>
          <a:xfrm>
            <a:off x="5062538" y="3141663"/>
            <a:ext cx="2641600" cy="585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3" descr="Frag12_24_3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4606925"/>
            <a:ext cx="14684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Frag12_24_32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73600"/>
            <a:ext cx="1087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stCxn id="22" idx="2"/>
          </p:cNvCxnSpPr>
          <p:nvPr/>
        </p:nvCxnSpPr>
        <p:spPr>
          <a:xfrm flipH="1">
            <a:off x="5827713" y="4157663"/>
            <a:ext cx="946150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2"/>
          </p:cNvCxnSpPr>
          <p:nvPr/>
        </p:nvCxnSpPr>
        <p:spPr>
          <a:xfrm>
            <a:off x="6773863" y="4157663"/>
            <a:ext cx="930275" cy="71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982663" y="308768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2062163" y="32083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2747963" y="302418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3960813" y="318770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40</a:t>
            </a: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5062538" y="3263900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5700713" y="324643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30</a:t>
            </a: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6442075" y="31273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50</a:t>
            </a: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2776538" y="4325938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7" name="TextBox 35"/>
          <p:cNvSpPr txBox="1">
            <a:spLocks noChangeArrowheads="1"/>
          </p:cNvSpPr>
          <p:nvPr/>
        </p:nvSpPr>
        <p:spPr bwMode="auto">
          <a:xfrm>
            <a:off x="3417888" y="491648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3751263" y="4349750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5918200" y="42481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40" name="TextBox 38"/>
          <p:cNvSpPr txBox="1">
            <a:spLocks noChangeArrowheads="1"/>
          </p:cNvSpPr>
          <p:nvPr/>
        </p:nvSpPr>
        <p:spPr bwMode="auto">
          <a:xfrm>
            <a:off x="7123113" y="42370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05000" y="4157663"/>
            <a:ext cx="576263" cy="612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155825" y="418306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1311275" y="1955800"/>
            <a:ext cx="750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GOG1 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4346575" y="1963738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GOG2 </a:t>
            </a:r>
          </a:p>
        </p:txBody>
      </p:sp>
      <p:sp>
        <p:nvSpPr>
          <p:cNvPr id="45" name="TextBox 43"/>
          <p:cNvSpPr txBox="1">
            <a:spLocks noChangeArrowheads="1"/>
          </p:cNvSpPr>
          <p:nvPr/>
        </p:nvSpPr>
        <p:spPr bwMode="auto">
          <a:xfrm>
            <a:off x="773113" y="4098925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F1</a:t>
            </a: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1485900" y="4154488"/>
            <a:ext cx="40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F2</a:t>
            </a:r>
          </a:p>
        </p:txBody>
      </p:sp>
      <p:sp>
        <p:nvSpPr>
          <p:cNvPr id="47" name="TextBox 45"/>
          <p:cNvSpPr txBox="1">
            <a:spLocks noChangeArrowheads="1"/>
          </p:cNvSpPr>
          <p:nvPr/>
        </p:nvSpPr>
        <p:spPr bwMode="auto">
          <a:xfrm>
            <a:off x="3514725" y="3975100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F3</a:t>
            </a:r>
          </a:p>
        </p:txBody>
      </p: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4643438" y="3903663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F4</a:t>
            </a: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6913563" y="3775075"/>
            <a:ext cx="62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F5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50" name="TextBox 48"/>
          <p:cNvSpPr txBox="1">
            <a:spLocks noChangeArrowheads="1"/>
          </p:cNvSpPr>
          <p:nvPr/>
        </p:nvSpPr>
        <p:spPr bwMode="auto">
          <a:xfrm>
            <a:off x="8064500" y="3924300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F6</a:t>
            </a:r>
          </a:p>
        </p:txBody>
      </p:sp>
      <p:sp>
        <p:nvSpPr>
          <p:cNvPr id="51" name="TextBox 49"/>
          <p:cNvSpPr txBox="1">
            <a:spLocks noChangeArrowheads="1"/>
          </p:cNvSpPr>
          <p:nvPr/>
        </p:nvSpPr>
        <p:spPr bwMode="auto">
          <a:xfrm>
            <a:off x="2241550" y="5272088"/>
            <a:ext cx="407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F7</a:t>
            </a: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3160713" y="5594350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F8</a:t>
            </a:r>
          </a:p>
        </p:txBody>
      </p:sp>
      <p:sp>
        <p:nvSpPr>
          <p:cNvPr id="53" name="TextBox 51"/>
          <p:cNvSpPr txBox="1">
            <a:spLocks noChangeArrowheads="1"/>
          </p:cNvSpPr>
          <p:nvPr/>
        </p:nvSpPr>
        <p:spPr bwMode="auto">
          <a:xfrm>
            <a:off x="4051300" y="5268913"/>
            <a:ext cx="40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F9</a:t>
            </a:r>
          </a:p>
        </p:txBody>
      </p:sp>
      <p:sp>
        <p:nvSpPr>
          <p:cNvPr id="54" name="TextBox 52"/>
          <p:cNvSpPr txBox="1">
            <a:spLocks noChangeArrowheads="1"/>
          </p:cNvSpPr>
          <p:nvPr/>
        </p:nvSpPr>
        <p:spPr bwMode="auto">
          <a:xfrm>
            <a:off x="5700713" y="5230813"/>
            <a:ext cx="52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F10</a:t>
            </a:r>
          </a:p>
        </p:txBody>
      </p:sp>
      <p:sp>
        <p:nvSpPr>
          <p:cNvPr id="55" name="TextBox 53"/>
          <p:cNvSpPr txBox="1">
            <a:spLocks noChangeArrowheads="1"/>
          </p:cNvSpPr>
          <p:nvPr/>
        </p:nvSpPr>
        <p:spPr bwMode="auto">
          <a:xfrm>
            <a:off x="7286625" y="5099050"/>
            <a:ext cx="52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F11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68313" y="2276475"/>
            <a:ext cx="6840537" cy="9366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9840" y="3247654"/>
            <a:ext cx="8208962" cy="1079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23824" y="4458854"/>
            <a:ext cx="8137525" cy="1081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MS3</a:t>
            </a:r>
          </a:p>
        </p:txBody>
      </p:sp>
    </p:spTree>
    <p:extLst>
      <p:ext uri="{BB962C8B-B14F-4D97-AF65-F5344CB8AC3E}">
        <p14:creationId xmlns:p14="http://schemas.microsoft.com/office/powerpoint/2010/main" val="58305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Annotation Using 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Several </a:t>
            </a:r>
            <a:r>
              <a:rPr lang="en-US" dirty="0"/>
              <a:t>algorithms have been developed in attempts to</a:t>
            </a:r>
          </a:p>
          <a:p>
            <a:r>
              <a:rPr lang="en-US" dirty="0"/>
              <a:t>(semi)automate the process of glycan identification by interpreting</a:t>
            </a:r>
          </a:p>
          <a:p>
            <a:r>
              <a:rPr lang="en-US" dirty="0"/>
              <a:t>Mass Spectrometric data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Non of these algorithms utilizes machine learning to improve the quality of the MS annotations.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We consider the MS annotation as multi-label classification problem.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PGMHD was customized to handle this problem as Smart Annotation Enhancement Graph (SAGE)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SAGE is trained using the output of GELATO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06" y="92704"/>
            <a:ext cx="7543800" cy="1450757"/>
          </a:xfrm>
        </p:spPr>
        <p:txBody>
          <a:bodyPr/>
          <a:lstStyle/>
          <a:p>
            <a:r>
              <a:rPr lang="en-US" dirty="0" smtClean="0"/>
              <a:t>SAGE and GELATO</a:t>
            </a:r>
            <a:endParaRPr lang="en-US" dirty="0"/>
          </a:p>
        </p:txBody>
      </p:sp>
      <p:pic>
        <p:nvPicPr>
          <p:cNvPr id="4" name="Picture 3" descr="sageUs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1000"/>
            <a:ext cx="8686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7810</TotalTime>
  <Words>1170</Words>
  <Application>Microsoft Macintosh PowerPoint</Application>
  <PresentationFormat>On-screen Show (4:3)</PresentationFormat>
  <Paragraphs>225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Retrospect</vt:lpstr>
      <vt:lpstr>Equation</vt:lpstr>
      <vt:lpstr>PhD Dissertation Defense      Scaling Up Machine Learning Algorithms to Handle Big Data</vt:lpstr>
      <vt:lpstr>Outline</vt:lpstr>
      <vt:lpstr>Introduction</vt:lpstr>
      <vt:lpstr>Cont..</vt:lpstr>
      <vt:lpstr>Related Work</vt:lpstr>
      <vt:lpstr>PowerPoint Presentation</vt:lpstr>
      <vt:lpstr>PowerPoint Presentation</vt:lpstr>
      <vt:lpstr>MS Annotation Using SAGE</vt:lpstr>
      <vt:lpstr>SAGE and GELATO</vt:lpstr>
      <vt:lpstr>PowerPoint Presentation</vt:lpstr>
      <vt:lpstr>Cont..</vt:lpstr>
      <vt:lpstr>MS Annotation’s Experiment and Results</vt:lpstr>
      <vt:lpstr>Results</vt:lpstr>
      <vt:lpstr>Cont..</vt:lpstr>
      <vt:lpstr>Cont..</vt:lpstr>
      <vt:lpstr>Cont..</vt:lpstr>
      <vt:lpstr>Synthesized Data Set</vt:lpstr>
      <vt:lpstr>Results</vt:lpstr>
      <vt:lpstr>Discovering Semantically Related Search Terms</vt:lpstr>
      <vt:lpstr>Search Terms Representation</vt:lpstr>
      <vt:lpstr>Probabilistic Similarity Score</vt:lpstr>
      <vt:lpstr>PowerPoint Presentation</vt:lpstr>
      <vt:lpstr>Experiment and Results</vt:lpstr>
      <vt:lpstr>Results</vt:lpstr>
      <vt:lpstr>Cont..</vt:lpstr>
      <vt:lpstr>Discovering Semantically Ambiguous Search Terms</vt:lpstr>
      <vt:lpstr>PowerPoint Presentation</vt:lpstr>
      <vt:lpstr>PowerPoint Presentation</vt:lpstr>
      <vt:lpstr>Conclusions and Future Work</vt:lpstr>
      <vt:lpstr>Publications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Paul</dc:creator>
  <cp:lastModifiedBy>IT</cp:lastModifiedBy>
  <cp:revision>147</cp:revision>
  <dcterms:created xsi:type="dcterms:W3CDTF">2013-06-04T23:51:25Z</dcterms:created>
  <dcterms:modified xsi:type="dcterms:W3CDTF">2016-01-03T12:55:41Z</dcterms:modified>
</cp:coreProperties>
</file>